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0"/>
  </p:notesMasterIdLst>
  <p:sldIdLst>
    <p:sldId id="274" r:id="rId2"/>
    <p:sldId id="359" r:id="rId3"/>
    <p:sldId id="275" r:id="rId4"/>
    <p:sldId id="276" r:id="rId5"/>
    <p:sldId id="386" r:id="rId6"/>
    <p:sldId id="396" r:id="rId7"/>
    <p:sldId id="397" r:id="rId8"/>
    <p:sldId id="398" r:id="rId9"/>
    <p:sldId id="369" r:id="rId10"/>
    <p:sldId id="399" r:id="rId11"/>
    <p:sldId id="400" r:id="rId12"/>
    <p:sldId id="401" r:id="rId13"/>
    <p:sldId id="402" r:id="rId14"/>
    <p:sldId id="372" r:id="rId15"/>
    <p:sldId id="403" r:id="rId16"/>
    <p:sldId id="404" r:id="rId17"/>
    <p:sldId id="383" r:id="rId18"/>
    <p:sldId id="290" r:id="rId1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E36A8B09-6A3F-43C1-888B-3DF313B3B62E}">
          <p14:sldIdLst>
            <p14:sldId id="274"/>
            <p14:sldId id="359"/>
            <p14:sldId id="275"/>
            <p14:sldId id="276"/>
            <p14:sldId id="386"/>
            <p14:sldId id="396"/>
            <p14:sldId id="397"/>
            <p14:sldId id="398"/>
            <p14:sldId id="369"/>
            <p14:sldId id="399"/>
            <p14:sldId id="400"/>
            <p14:sldId id="401"/>
            <p14:sldId id="402"/>
            <p14:sldId id="372"/>
            <p14:sldId id="403"/>
            <p14:sldId id="404"/>
            <p14:sldId id="383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750E"/>
    <a:srgbClr val="333300"/>
    <a:srgbClr val="0000CC"/>
    <a:srgbClr val="FF3399"/>
    <a:srgbClr val="9D0720"/>
    <a:srgbClr val="008080"/>
    <a:srgbClr val="FF3300"/>
    <a:srgbClr val="009900"/>
    <a:srgbClr val="3333CC"/>
    <a:srgbClr val="E622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5" autoAdjust="0"/>
    <p:restoredTop sz="79903" autoAdjust="0"/>
  </p:normalViewPr>
  <p:slideViewPr>
    <p:cSldViewPr snapToGrid="0">
      <p:cViewPr varScale="1">
        <p:scale>
          <a:sx n="86" d="100"/>
          <a:sy n="86" d="100"/>
        </p:scale>
        <p:origin x="44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3ACF7-E352-470C-8041-55A8BED73473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2738F-9FAB-4AEE-B24B-AA33CE4BFD5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8935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2738F-9FAB-4AEE-B24B-AA33CE4BFD5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86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6142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3922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61798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167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13807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0462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801169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500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44990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450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01088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52097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7402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4887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5133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20015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8E0D0-397E-47C5-9D92-71408B7E676B}" type="datetimeFigureOut">
              <a:rPr lang="es-PE" smtClean="0"/>
              <a:t>27/09/2024</a:t>
            </a:fld>
            <a:endParaRPr lang="es-P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435B486-63A3-4BC7-B347-9C60F8E64E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5413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23" y="-24228"/>
            <a:ext cx="7244378" cy="6882228"/>
          </a:xfrm>
          <a:prstGeom prst="rect">
            <a:avLst/>
          </a:prstGeom>
        </p:spPr>
      </p:pic>
      <p:grpSp>
        <p:nvGrpSpPr>
          <p:cNvPr id="25" name="3 Grupo"/>
          <p:cNvGrpSpPr/>
          <p:nvPr/>
        </p:nvGrpSpPr>
        <p:grpSpPr>
          <a:xfrm>
            <a:off x="2647929" y="3654825"/>
            <a:ext cx="5305811" cy="3138623"/>
            <a:chOff x="10330029" y="3685530"/>
            <a:chExt cx="11325222" cy="8014054"/>
          </a:xfrm>
        </p:grpSpPr>
        <p:pic>
          <p:nvPicPr>
            <p:cNvPr id="2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3874C51B-5A5F-4B1C-A5C6-CA68E090A36C}"/>
              </a:ext>
            </a:extLst>
          </p:cNvPr>
          <p:cNvSpPr txBox="1"/>
          <p:nvPr/>
        </p:nvSpPr>
        <p:spPr>
          <a:xfrm>
            <a:off x="2698013" y="2012168"/>
            <a:ext cx="4253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6000" b="1" dirty="0" smtClean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listo MT" panose="02040603050505030304" pitchFamily="18" charset="0"/>
              </a:rPr>
              <a:t>Lección </a:t>
            </a:r>
            <a:r>
              <a:rPr lang="es-ES" sz="6000" b="1" dirty="0" smtClean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Calisto MT" panose="02040603050505030304" pitchFamily="18" charset="0"/>
              </a:rPr>
              <a:t>13. </a:t>
            </a:r>
            <a:endParaRPr lang="es-PE" sz="6000" b="1" dirty="0">
              <a:ln w="19050">
                <a:solidFill>
                  <a:schemeClr val="tx1"/>
                </a:solidFill>
              </a:ln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Calisto MT" panose="02040603050505030304" pitchFamily="18" charset="0"/>
            </a:endParaRPr>
          </a:p>
        </p:txBody>
      </p:sp>
      <p:sp>
        <p:nvSpPr>
          <p:cNvPr id="11" name="CuadroTexto 6">
            <a:extLst>
              <a:ext uri="{FF2B5EF4-FFF2-40B4-BE49-F238E27FC236}">
                <a16:creationId xmlns="" xmlns:a16="http://schemas.microsoft.com/office/drawing/2014/main" id="{3F90F040-5738-48C4-8510-2819E076C25E}"/>
              </a:ext>
            </a:extLst>
          </p:cNvPr>
          <p:cNvSpPr txBox="1"/>
          <p:nvPr/>
        </p:nvSpPr>
        <p:spPr>
          <a:xfrm>
            <a:off x="1541332" y="3360512"/>
            <a:ext cx="82372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EL SEÑOR RESUCITADO</a:t>
            </a:r>
            <a:endParaRPr lang="es-PE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sp>
        <p:nvSpPr>
          <p:cNvPr id="17" name="CuadroTexto 6">
            <a:extLst>
              <a:ext uri="{FF2B5EF4-FFF2-40B4-BE49-F238E27FC236}">
                <a16:creationId xmlns="" xmlns:a16="http://schemas.microsoft.com/office/drawing/2014/main" id="{3F90F040-5738-48C4-8510-2819E076C25E}"/>
              </a:ext>
            </a:extLst>
          </p:cNvPr>
          <p:cNvSpPr txBox="1"/>
          <p:nvPr/>
        </p:nvSpPr>
        <p:spPr>
          <a:xfrm>
            <a:off x="188813" y="1818068"/>
            <a:ext cx="22709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2750E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listo MT" panose="02040603050505030304" pitchFamily="18" charset="0"/>
              </a:rPr>
              <a:t>III Trimestre</a:t>
            </a:r>
            <a:endParaRPr lang="es-PE" sz="3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2750E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Calisto MT" panose="02040603050505030304" pitchFamily="18" charset="0"/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472366" y="1167793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" b="100000" l="104" r="99792">
                        <a14:foregroundMark x1="56146" y1="76296" x2="60729" y2="94074"/>
                        <a14:foregroundMark x1="24688" y1="36852" x2="24688" y2="72222"/>
                        <a14:foregroundMark x1="45208" y1="60556" x2="45521" y2="81111"/>
                        <a14:foregroundMark x1="59062" y1="37037" x2="61250" y2="66481"/>
                        <a14:foregroundMark x1="76146" y1="57222" x2="74167" y2="81667"/>
                        <a14:backgroundMark x1="12396" y1="11296" x2="34583" y2="13704"/>
                        <a14:backgroundMark x1="40417" y1="29444" x2="43438" y2="45926"/>
                        <a14:backgroundMark x1="4479" y1="19259" x2="6354" y2="64444"/>
                        <a14:backgroundMark x1="10313" y1="73519" x2="11458" y2="59074"/>
                        <a14:backgroundMark x1="34688" y1="60000" x2="33854" y2="85370"/>
                        <a14:backgroundMark x1="5521" y1="76481" x2="15208" y2="80741"/>
                        <a14:backgroundMark x1="22292" y1="83704" x2="22813" y2="88889"/>
                        <a14:backgroundMark x1="51354" y1="58333" x2="51875" y2="83148"/>
                        <a14:backgroundMark x1="69896" y1="55556" x2="68750" y2="81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17789" r="11528"/>
          <a:stretch/>
        </p:blipFill>
        <p:spPr>
          <a:xfrm flipH="1">
            <a:off x="188813" y="5272288"/>
            <a:ext cx="2705039" cy="158571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26FD98C1-AB1E-4951-94B0-C282A663A1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62" y="105259"/>
            <a:ext cx="1900589" cy="1845974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515096" y="271111"/>
            <a:ext cx="157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34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34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3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31495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resurrección</a:t>
            </a:r>
            <a:r>
              <a:rPr lang="es-E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 Jesús no es un invento, porque hay evidencias consistentes de este acontecimiento. 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0238" lvl="0">
              <a:spcBef>
                <a:spcPts val="400"/>
              </a:spcBef>
              <a:buNone/>
            </a:pP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La tumba vacía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630238" lvl="0">
              <a:spcBef>
                <a:spcPts val="400"/>
              </a:spcBef>
              <a:buNone/>
            </a:pP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El testimonio de las mujeres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28: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1, 9, 10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498247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5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2113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>
              <a:spcBef>
                <a:spcPts val="400"/>
              </a:spcBef>
              <a:buNone/>
            </a:pP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El testimonio de los soldados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28: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11 - 15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630238" lvl="0">
              <a:spcBef>
                <a:spcPts val="400"/>
              </a:spcBef>
              <a:buNone/>
            </a:pP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El testimonio de los discípulos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incluyendo el apóstol 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Pablo.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498247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50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>
              <a:spcBef>
                <a:spcPts val="400"/>
              </a:spcBef>
              <a:buNone/>
            </a:pP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La existencia de la iglesia y la proclamación del evangelio posterior a la resurrección a cuestas de la persecución y la muerte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498247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07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29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 largo del evangelio de Marcos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, Jesús pide que mantengan en secreto quien es él. </a:t>
            </a:r>
          </a:p>
          <a:p>
            <a:pPr marL="914400" lvl="0" indent="-45720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s-ES" sz="2900" u="sng" dirty="0">
                <a:latin typeface="Arial" panose="020B0604020202020204" pitchFamily="34" charset="0"/>
                <a:cs typeface="Arial" panose="020B0604020202020204" pitchFamily="34" charset="0"/>
              </a:rPr>
              <a:t>A  un leproso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 sanado (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44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sz="2900" u="sng" dirty="0">
                <a:latin typeface="Arial" panose="020B0604020202020204" pitchFamily="34" charset="0"/>
                <a:cs typeface="Arial" panose="020B0604020202020204" pitchFamily="34" charset="0"/>
              </a:rPr>
              <a:t>a Jairo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900" b="1" dirty="0">
                <a:latin typeface="Arial" panose="020B0604020202020204" pitchFamily="34" charset="0"/>
                <a:cs typeface="Arial" panose="020B0604020202020204" pitchFamily="34" charset="0"/>
              </a:rPr>
              <a:t>5: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 43), </a:t>
            </a:r>
            <a:r>
              <a:rPr lang="es-ES" sz="2900" u="sng" dirty="0">
                <a:latin typeface="Arial" panose="020B0604020202020204" pitchFamily="34" charset="0"/>
                <a:cs typeface="Arial" panose="020B0604020202020204" pitchFamily="34" charset="0"/>
              </a:rPr>
              <a:t>a un grupo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 en la curación de un sordo mudo (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sz="2900" u="sng" dirty="0">
                <a:latin typeface="Arial" panose="020B0604020202020204" pitchFamily="34" charset="0"/>
                <a:cs typeface="Arial" panose="020B0604020202020204" pitchFamily="34" charset="0"/>
              </a:rPr>
              <a:t>a sus discípulos</a:t>
            </a:r>
            <a:r>
              <a:rPr lang="es-ES" sz="29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ES" sz="29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8: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</a:t>
            </a:r>
            <a:r>
              <a:rPr lang="es-ES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lvl="0">
              <a:spcBef>
                <a:spcPts val="400"/>
              </a:spcBef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0">
              <a:spcBef>
                <a:spcPts val="400"/>
              </a:spcBef>
              <a:buNone/>
            </a:pPr>
            <a:r>
              <a:rPr lang="es-ES" sz="2900" b="1" dirty="0">
                <a:latin typeface="Arial" panose="020B0604020202020204" pitchFamily="34" charset="0"/>
                <a:cs typeface="Arial" panose="020B0604020202020204" pitchFamily="34" charset="0"/>
              </a:rPr>
              <a:t>¿</a:t>
            </a:r>
            <a:r>
              <a:rPr lang="es-ES" sz="2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qué crees que pedía eso</a:t>
            </a:r>
            <a:r>
              <a:rPr lang="es-ES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s-PE" sz="2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79456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MISIÓN DADA POR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5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</a:t>
            </a:r>
            <a:r>
              <a:rPr lang="es-E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resurrección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, la orden es que vayan por todo el mundo anunciando el evangelio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crea y sea bautizado será salvo, pero el que no crea será condenado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16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79456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MISIÓN DADA POR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46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nunca prometió que el cumplimiento de la misión estaría libre de dificultades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79456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MISIÓN DADA POR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C3C12EFA-EC47-4AA8-8F62-42D37CED4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4EFC31C1-40DF-47C8-841F-68139D317B3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2B545E66-95AF-43F5-B7A6-449624BD92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835680" y="3186288"/>
            <a:ext cx="8361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Los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discípulos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predicaron en todas partes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y el Señor los ayudaba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confirmando la palabra con las señales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2" y="2420782"/>
            <a:ext cx="479456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MISIÓN DADA POR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3.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6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D1D87C8C-8B3D-40C2-9E6B-CAEEEF91F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CEA9CD7C-A8E9-4FCA-A336-78C578A1F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366" y="1648887"/>
            <a:ext cx="6247692" cy="523153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98E40DDF-4D8F-494B-9357-BBADF8597765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EF31C202-D706-4509-9A93-5D0909BCC1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8" y="1726332"/>
            <a:ext cx="3361049" cy="869169"/>
          </a:xfrm>
          <a:prstGeom prst="rect">
            <a:avLst/>
          </a:prstGeom>
        </p:spPr>
      </p:pic>
      <p:sp>
        <p:nvSpPr>
          <p:cNvPr id="15" name="Cuadro de texto 2">
            <a:extLst>
              <a:ext uri="{FF2B5EF4-FFF2-40B4-BE49-F238E27FC236}">
                <a16:creationId xmlns:a16="http://schemas.microsoft.com/office/drawing/2014/main" xmlns="" id="{D51D5CDC-C2D9-42C2-827A-032F3F764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094" y="1647013"/>
            <a:ext cx="4258220" cy="671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E62271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sentir</a:t>
            </a:r>
            <a:r>
              <a:rPr lang="es-PE" sz="4400" b="1" i="1" dirty="0">
                <a:solidFill>
                  <a:srgbClr val="E62271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E6227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BB7CD108-FCE4-4039-B4B0-0FC99AB0B3B7}"/>
              </a:ext>
            </a:extLst>
          </p:cNvPr>
          <p:cNvSpPr txBox="1"/>
          <p:nvPr/>
        </p:nvSpPr>
        <p:spPr>
          <a:xfrm>
            <a:off x="1077384" y="2745427"/>
            <a:ext cx="911418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acuerdo a la Biblia, ¿Cuál es el memorial de la resurrección de Jesús?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tan importante el asunto de la resurrección para la fe cristiana?</a:t>
            </a:r>
          </a:p>
          <a:p>
            <a:r>
              <a:rPr lang="es-E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razones tenía Jesús para pedir que mantengan en secreto sobre quien era?</a:t>
            </a:r>
          </a:p>
          <a:p>
            <a:endParaRPr lang="es-ES" sz="32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4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06DB126-92B8-4EBD-9ECB-D947F66CC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A5A94B4F-DA80-47F3-93D9-95566B746B94}"/>
              </a:ext>
            </a:extLst>
          </p:cNvPr>
          <p:cNvSpPr txBox="1"/>
          <p:nvPr/>
        </p:nvSpPr>
        <p:spPr>
          <a:xfrm>
            <a:off x="8905875" y="6337628"/>
            <a:ext cx="2539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sz="2000" b="1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A613472C-A40D-4B81-A796-B6A8DC0B8B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" y="1590444"/>
            <a:ext cx="3328598" cy="1011468"/>
          </a:xfrm>
          <a:prstGeom prst="rect">
            <a:avLst/>
          </a:prstGeom>
        </p:spPr>
      </p:pic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9D32AE90-9A3F-42B3-9347-2A5C6ABEC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493" y="1637947"/>
            <a:ext cx="4236449" cy="67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</a:t>
            </a:r>
            <a:r>
              <a:rPr lang="es-PE" sz="4400" b="1" i="1" dirty="0">
                <a:solidFill>
                  <a:srgbClr val="9D0720"/>
                </a:solidFill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hacer</a:t>
            </a:r>
            <a:r>
              <a:rPr lang="es-PE" sz="4400" b="1" i="1" dirty="0">
                <a:solidFill>
                  <a:srgbClr val="9D0720"/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s-PE" sz="2800" dirty="0">
              <a:solidFill>
                <a:srgbClr val="9D072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Y dígame ¿qué se supone que debo hacer? | Grandes Pymes">
            <a:extLst>
              <a:ext uri="{FF2B5EF4-FFF2-40B4-BE49-F238E27FC236}">
                <a16:creationId xmlns:a16="http://schemas.microsoft.com/office/drawing/2014/main" xmlns="" id="{454B2F21-B121-4764-AFDA-9B89A40D9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626" b="91392" l="19193" r="79654">
                        <a14:foregroundMark x1="34267" y1="33859" x2="34267" y2="33859"/>
                        <a14:foregroundMark x1="38797" y1="21808" x2="38797" y2="21808"/>
                        <a14:foregroundMark x1="33773" y1="19656" x2="24300" y2="34864"/>
                        <a14:foregroundMark x1="37974" y1="32712" x2="42586" y2="53515"/>
                        <a14:foregroundMark x1="32208" y1="11765" x2="40774" y2="12912"/>
                        <a14:foregroundMark x1="40774" y1="12912" x2="41021" y2="12626"/>
                        <a14:foregroundMark x1="22241" y1="29555" x2="21829" y2="45050"/>
                        <a14:foregroundMark x1="21829" y1="45050" x2="20923" y2="52798"/>
                        <a14:foregroundMark x1="20923" y1="52798" x2="21252" y2="57819"/>
                        <a14:foregroundMark x1="26524" y1="43615" x2="27018" y2="58250"/>
                        <a14:foregroundMark x1="19193" y1="48637" x2="19193" y2="48637"/>
                        <a14:foregroundMark x1="55766" y1="87231" x2="61203" y2="87374"/>
                        <a14:foregroundMark x1="57990" y1="91392" x2="57990" y2="91392"/>
                        <a14:foregroundMark x1="68204" y1="23673" x2="68204" y2="23673"/>
                        <a14:foregroundMark x1="69852" y1="23386" x2="71499" y2="25968"/>
                        <a14:foregroundMark x1="68699" y1="21664" x2="68699" y2="21664"/>
                        <a14:foregroundMark x1="68122" y1="21377" x2="68122" y2="21377"/>
                        <a14:foregroundMark x1="67051" y1="21951" x2="67051" y2="21951"/>
                        <a14:foregroundMark x1="67216" y1="21521" x2="67216" y2="21521"/>
                        <a14:foregroundMark x1="70346" y1="22382" x2="70346" y2="22382"/>
                        <a14:foregroundMark x1="71005" y1="23099" x2="71005" y2="23099"/>
                        <a14:foregroundMark x1="71499" y1="23242" x2="71499" y2="23242"/>
                        <a14:foregroundMark x1="69522" y1="21521" x2="69522" y2="21521"/>
                        <a14:foregroundMark x1="70264" y1="22382" x2="70264" y2="22382"/>
                        <a14:foregroundMark x1="70016" y1="22382" x2="70016" y2="22382"/>
                        <a14:foregroundMark x1="70840" y1="22382" x2="70840" y2="22382"/>
                        <a14:foregroundMark x1="70099" y1="21808" x2="70099" y2="21808"/>
                        <a14:foregroundMark x1="66722" y1="21664" x2="66722" y2="21664"/>
                        <a14:foregroundMark x1="66392" y1="21664" x2="66392" y2="21664"/>
                        <a14:foregroundMark x1="67628" y1="21377" x2="67628" y2="21377"/>
                        <a14:foregroundMark x1="68699" y1="21234" x2="68699" y2="21234"/>
                        <a14:foregroundMark x1="69275" y1="21377" x2="69275" y2="21377"/>
                        <a14:foregroundMark x1="69852" y1="21664" x2="69852" y2="21664"/>
                        <a14:foregroundMark x1="67298" y1="21521" x2="67298" y2="21521"/>
                        <a14:foregroundMark x1="76606" y1="74319" x2="76606" y2="74319"/>
                        <a14:foregroundMark x1="79654" y1="73458" x2="79654" y2="73458"/>
                        <a14:backgroundMark x1="66310" y1="21234" x2="66310" y2="21234"/>
                        <a14:backgroundMark x1="40198" y1="84362" x2="40198" y2="84362"/>
                        <a14:backgroundMark x1="31713" y1="80918" x2="31713" y2="80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09" t="8089" r="19088" b="5835"/>
          <a:stretch/>
        </p:blipFill>
        <p:spPr bwMode="auto">
          <a:xfrm rot="925058">
            <a:off x="8274228" y="2798728"/>
            <a:ext cx="3242256" cy="255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BFEC4D5E-6BAC-403D-A9D5-AB858C360D21}"/>
              </a:ext>
            </a:extLst>
          </p:cNvPr>
          <p:cNvSpPr txBox="1"/>
          <p:nvPr/>
        </p:nvSpPr>
        <p:spPr>
          <a:xfrm>
            <a:off x="923925" y="2880037"/>
            <a:ext cx="7589760" cy="3516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Haz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compromiso con Jesús de ser más activo en la 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testificación.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COMPARTE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otros lo que aprendiste de la lección de esta 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semana.</a:t>
            </a: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r>
              <a:rPr lang="es-E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</a:t>
            </a:r>
            <a:r>
              <a:rPr lang="es-E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habito de leer cada día tu Biblia y tu lección.</a:t>
            </a:r>
            <a:endParaRPr lang="es-PE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1338" lvl="0" indent="-541338">
              <a:lnSpc>
                <a:spcPct val="107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>
                  <a:extLst/>
                </a:blip>
              </a:buBlip>
            </a:pPr>
            <a:endParaRPr lang="es-PE" sz="28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23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23" y="-24228"/>
            <a:ext cx="7244378" cy="688222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BBE4AF8-81DC-4674-838F-DAD51E048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86" y="1787525"/>
            <a:ext cx="4465629" cy="12904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1690E1B0-6495-45B9-82D6-892260F41EAD}"/>
              </a:ext>
            </a:extLst>
          </p:cNvPr>
          <p:cNvSpPr txBox="1"/>
          <p:nvPr/>
        </p:nvSpPr>
        <p:spPr>
          <a:xfrm>
            <a:off x="1686757" y="3353229"/>
            <a:ext cx="79632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“Pero él les dijo:  No os asustéis; buscáis a Jesús nazareno, el que fue crucificado. Ha resucitado, no está aquí; mirad el lugar en donde lo pusieron” 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Mar. </a:t>
            </a:r>
            <a:r>
              <a:rPr lang="es-ES" sz="30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16: 6</a:t>
            </a:r>
            <a:r>
              <a:rPr lang="es-ES" sz="300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  <a:endParaRPr lang="es-PE" sz="30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A71E5A64-304B-4C44-8DFB-7E019CB1BEDD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268172" y="1114525"/>
            <a:ext cx="2093770" cy="37195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7B899A2-B4F2-4434-884D-DB846016A9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900589" cy="184597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34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34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8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6CA3D25-9F97-48EC-BEB3-E3109A5F37DC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F3A36029-0D90-41A0-B637-12D7551B5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03" y="1716717"/>
            <a:ext cx="3370324" cy="1023006"/>
          </a:xfrm>
          <a:prstGeom prst="rect">
            <a:avLst/>
          </a:prstGeom>
        </p:spPr>
      </p:pic>
      <p:pic>
        <p:nvPicPr>
          <p:cNvPr id="1026" name="Picture 2" descr="Pregunta cartel grabado hombre, mujer pensante, diverso, micrófono png |  PNGEgg">
            <a:extLst>
              <a:ext uri="{FF2B5EF4-FFF2-40B4-BE49-F238E27FC236}">
                <a16:creationId xmlns:a16="http://schemas.microsoft.com/office/drawing/2014/main" xmlns="" id="{967910E5-CECE-4FF0-AEF4-846EEA5FA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4556">
                        <a14:foregroundMark x1="73778" y1="24833" x2="73778" y2="24833"/>
                        <a14:foregroundMark x1="86111" y1="13667" x2="86111" y2="13667"/>
                        <a14:foregroundMark x1="89889" y1="13500" x2="89889" y2="13500"/>
                        <a14:foregroundMark x1="94556" y1="16500" x2="94556" y2="16500"/>
                        <a14:foregroundMark x1="89667" y1="61500" x2="89667" y2="61500"/>
                        <a14:foregroundMark x1="80000" y1="56833" x2="80000" y2="56833"/>
                        <a14:foregroundMark x1="61444" y1="12500" x2="61444" y2="12500"/>
                        <a14:foregroundMark x1="52667" y1="16167" x2="52667" y2="16167"/>
                        <a14:backgroundMark x1="51889" y1="17000" x2="51889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923" y="32966"/>
            <a:ext cx="4783196" cy="318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1433B3AC-D53A-45A7-838E-F6B11151A392}"/>
              </a:ext>
            </a:extLst>
          </p:cNvPr>
          <p:cNvSpPr txBox="1"/>
          <p:nvPr/>
        </p:nvSpPr>
        <p:spPr>
          <a:xfrm>
            <a:off x="1207363" y="2704302"/>
            <a:ext cx="983211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447800">
              <a:spcBef>
                <a:spcPts val="600"/>
              </a:spcBef>
            </a:pPr>
            <a: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tiene la promesa de la resurrección que brinda paz y tranquilidad a una persona que esta en el lecho de la muerte?</a:t>
            </a:r>
          </a:p>
          <a:p>
            <a:pPr defTabSz="1447800">
              <a:spcBef>
                <a:spcPts val="600"/>
              </a:spcBef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resurrección de Jesús</a:t>
            </a:r>
            <a:r>
              <a:rPr lang="es-E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 garantía de que la muerte no es un punto final</a:t>
            </a:r>
            <a: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2800" dirty="0" smtClean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447800">
              <a:spcBef>
                <a:spcPts val="600"/>
              </a:spcBef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repasar la lección de esta semana</a:t>
            </a:r>
            <a:r>
              <a:rPr lang="es-ES" sz="28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veremos el último capitulo del libro de Marcos que narra los sucesos después de la muerte de Jesús</a:t>
            </a:r>
            <a:r>
              <a:rPr lang="es-ES" sz="28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8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A7B899A2-B4F2-4434-884D-DB846016A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900589" cy="1845974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2028466" y="1114525"/>
            <a:ext cx="2093770" cy="37195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34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34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67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488EDAE1-941C-4A68-BD26-6B6B36DD967F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80C2EA84-07CF-4212-AD81-00993DC93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731050"/>
            <a:ext cx="3370325" cy="926857"/>
          </a:xfrm>
          <a:prstGeom prst="rect">
            <a:avLst/>
          </a:prstGeom>
        </p:spPr>
      </p:pic>
      <p:sp>
        <p:nvSpPr>
          <p:cNvPr id="1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13877" y="2941287"/>
            <a:ext cx="5400313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xmlns="" id="{A6585578-3218-4AEC-B3A2-0A5305675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4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632856"/>
            <a:ext cx="4290877" cy="90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29085" y="2941287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04409" y="4035545"/>
            <a:ext cx="5409781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19616" y="4035545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713877" y="5122512"/>
            <a:ext cx="5400313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MISIÓN DADA POR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2029085" y="5122512"/>
            <a:ext cx="684792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3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42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20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cuatro evangelios</a:t>
            </a:r>
            <a:r>
              <a:rPr lang="es-ES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registran que Cristo murió en el día que identifican como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preparación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 27: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62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54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19: 31, 42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9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210113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descanso en la tumba durante el sábado. Los discípulos también reposaron ese día  “</a:t>
            </a:r>
            <a:r>
              <a:rPr lang="es-ES" sz="32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conforme al mandamiento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”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23: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56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).  </a:t>
            </a: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210113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1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domingo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por la mañana, algunas mujeres fueron llevando especias aromáticas con el fin de terminar el procedimiento funerario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1 - 3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encontraron el sepulcro abierto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210113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10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3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0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1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01427" y="3206589"/>
            <a:ext cx="8289309" cy="359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 smtClean="0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resucitó el día domingo, </a:t>
            </a:r>
            <a:r>
              <a:rPr lang="es-ES" sz="3200" b="1" dirty="0">
                <a:latin typeface="Arial" panose="020B0604020202020204" pitchFamily="34" charset="0"/>
                <a:cs typeface="Arial" panose="020B0604020202020204" pitchFamily="34" charset="0"/>
              </a:rPr>
              <a:t>pero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 ninguno evangelio sugiere la sacralidad de este día como un recordatorio de la resurrección.</a:t>
            </a:r>
          </a:p>
          <a:p>
            <a:pPr marL="630238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memorial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de la resurrección no es el domingo, sino el bautismo (ver 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 2: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sp>
        <p:nvSpPr>
          <p:cNvPr id="15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5" y="2425753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 smtClean="0">
                <a:solidFill>
                  <a:srgbClr val="E62271"/>
                </a:solidFill>
              </a:rPr>
              <a:t>1.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40" y="2425753"/>
            <a:ext cx="4210113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EL DESCANSO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1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 rot="20410179">
            <a:off x="7243690" y="4356278"/>
            <a:ext cx="2925862" cy="2423234"/>
            <a:chOff x="10330029" y="3685530"/>
            <a:chExt cx="11325222" cy="8014054"/>
          </a:xfrm>
        </p:grpSpPr>
        <p:pic>
          <p:nvPicPr>
            <p:cNvPr id="5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8965716" y="4197118"/>
              <a:ext cx="2689535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loren\Desktop\formas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868" t="44915" r="48810" b="31828"/>
            <a:stretch/>
          </p:blipFill>
          <p:spPr bwMode="auto">
            <a:xfrm>
              <a:off x="10330029" y="3685530"/>
              <a:ext cx="11034920" cy="8014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7822" y="419711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8" descr="C:\Users\loren\Desktop\red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3301758" y="7767056"/>
              <a:ext cx="2689535" cy="2688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C:\Users\loren\Desktop\red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4079" y="5459678"/>
              <a:ext cx="3466146" cy="3423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62" b="53866"/>
          <a:stretch/>
        </p:blipFill>
        <p:spPr>
          <a:xfrm rot="16200000">
            <a:off x="513640" y="-297383"/>
            <a:ext cx="1250944" cy="19005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FEEB177A-99C5-433E-859B-BCD53B4EC4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88" y="-416"/>
            <a:ext cx="1668995" cy="1621035"/>
          </a:xfrm>
          <a:prstGeom prst="rect">
            <a:avLst/>
          </a:prstGeom>
        </p:spPr>
      </p:pic>
      <p:sp>
        <p:nvSpPr>
          <p:cNvPr id="12" name="CuadroTexto 7">
            <a:extLst>
              <a:ext uri="{FF2B5EF4-FFF2-40B4-BE49-F238E27FC236}">
                <a16:creationId xmlns:a16="http://schemas.microsoft.com/office/drawing/2014/main" xmlns="" id="{02A3220A-780F-414E-8D62-31AD56CD6EA1}"/>
              </a:ext>
            </a:extLst>
          </p:cNvPr>
          <p:cNvSpPr txBox="1"/>
          <p:nvPr/>
        </p:nvSpPr>
        <p:spPr>
          <a:xfrm>
            <a:off x="9064212" y="6337628"/>
            <a:ext cx="2381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Calisto MT" panose="02040603050505030304" pitchFamily="18" charset="0"/>
              </a:rPr>
              <a:t>Pr. Enoc Ruiz Ginez</a:t>
            </a:r>
            <a:endParaRPr lang="es-PE" dirty="0">
              <a:solidFill>
                <a:srgbClr val="002060"/>
              </a:solidFill>
              <a:latin typeface="Calisto MT" panose="02040603050505030304" pitchFamily="18" charset="0"/>
            </a:endParaRPr>
          </a:p>
        </p:txBody>
      </p:sp>
      <p:pic>
        <p:nvPicPr>
          <p:cNvPr id="13" name="Imagen 8">
            <a:extLst>
              <a:ext uri="{FF2B5EF4-FFF2-40B4-BE49-F238E27FC236}">
                <a16:creationId xmlns:a16="http://schemas.microsoft.com/office/drawing/2014/main" xmlns="" id="{63B3D325-BA5C-4182-B171-132E6C09BF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02" y="1477050"/>
            <a:ext cx="3370325" cy="92685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8D1CBA2C-5D8A-453B-A356-79F511FA7D34}"/>
              </a:ext>
            </a:extLst>
          </p:cNvPr>
          <p:cNvSpPr txBox="1"/>
          <p:nvPr/>
        </p:nvSpPr>
        <p:spPr>
          <a:xfrm>
            <a:off x="835680" y="3097669"/>
            <a:ext cx="81485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 lvl="0" indent="-457200">
              <a:spcBef>
                <a:spcPts val="400"/>
              </a:spcBef>
              <a:buFont typeface="Wingdings" panose="05000000000000000000" pitchFamily="2" charset="2"/>
              <a:buChar char="Ø"/>
            </a:pPr>
            <a:r>
              <a:rPr lang="es-E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Luego de la resurrección</a:t>
            </a:r>
            <a:r>
              <a:rPr lang="es-ES" sz="32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las mujeres llevaron el informe a los discípulos, y ellos manifestaron incredulidad (</a:t>
            </a:r>
            <a:r>
              <a:rPr lang="es-E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), por lo que Jesús los reprendió (</a:t>
            </a:r>
            <a:r>
              <a:rPr lang="es-E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 16:</a:t>
            </a:r>
            <a:r>
              <a:rPr lang="es-E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</a:t>
            </a:r>
            <a:r>
              <a:rPr lang="es-E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s-E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uadro de texto 2">
            <a:extLst>
              <a:ext uri="{FF2B5EF4-FFF2-40B4-BE49-F238E27FC236}">
                <a16:creationId xmlns:a16="http://schemas.microsoft.com/office/drawing/2014/main" xmlns="" id="{EF1D0D82-13AE-4744-AC4B-6830FBD56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893" y="1530903"/>
            <a:ext cx="4138477" cy="67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sz="4400" b="1" i="1" dirty="0">
                <a:solidFill>
                  <a:schemeClr val="accent5">
                    <a:lumMod val="50000"/>
                  </a:schemeClr>
                </a:solidFill>
                <a:effectLst/>
                <a:latin typeface="Calisto MT" panose="020406030505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¿Qué debo saber?</a:t>
            </a:r>
            <a:endParaRPr lang="es-PE" sz="280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1453833" y="2420782"/>
            <a:ext cx="498247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2750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 RESURRECCIÓN DE JESÚS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Diagrama de flujo: proceso alternativo 12">
            <a:extLst>
              <a:ext uri="{FF2B5EF4-FFF2-40B4-BE49-F238E27FC236}">
                <a16:creationId xmlns:a16="http://schemas.microsoft.com/office/drawing/2014/main" xmlns="" id="{6C94A35E-8861-4F0C-AC20-058BDD14205F}"/>
              </a:ext>
            </a:extLst>
          </p:cNvPr>
          <p:cNvSpPr/>
          <p:nvPr/>
        </p:nvSpPr>
        <p:spPr>
          <a:xfrm>
            <a:off x="835680" y="2420782"/>
            <a:ext cx="622538" cy="557390"/>
          </a:xfrm>
          <a:prstGeom prst="flowChartAlternateProcess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3200" b="1" dirty="0">
                <a:solidFill>
                  <a:srgbClr val="E62271"/>
                </a:solidFill>
              </a:rPr>
              <a:t>2</a:t>
            </a:r>
            <a:r>
              <a:rPr lang="es-ES" sz="3200" b="1" dirty="0" smtClean="0">
                <a:solidFill>
                  <a:srgbClr val="E62271"/>
                </a:solidFill>
              </a:rPr>
              <a:t>.</a:t>
            </a:r>
            <a:r>
              <a:rPr lang="es-ES" sz="3200" b="1" dirty="0" smtClean="0">
                <a:solidFill>
                  <a:srgbClr val="002060"/>
                </a:solidFill>
              </a:rPr>
              <a:t> </a:t>
            </a:r>
            <a:endParaRPr lang="es-PE" sz="2800" b="1" dirty="0">
              <a:solidFill>
                <a:srgbClr val="F2750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42" b="97173" l="1304" r="99783"/>
                    </a14:imgEffect>
                    <a14:imgEffect>
                      <a14:artisticCrisscrossEtching trans="94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" t="4404" r="4002" b="6722"/>
          <a:stretch/>
        </p:blipFill>
        <p:spPr>
          <a:xfrm rot="314619">
            <a:off x="1992959" y="1007989"/>
            <a:ext cx="2093770" cy="37195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805" y="3025041"/>
            <a:ext cx="3429264" cy="38329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xmlns="" id="{FF9104F6-60AF-4F3B-B345-9CABC6805806}"/>
              </a:ext>
            </a:extLst>
          </p:cNvPr>
          <p:cNvSpPr txBox="1"/>
          <p:nvPr/>
        </p:nvSpPr>
        <p:spPr>
          <a:xfrm>
            <a:off x="2362696" y="240631"/>
            <a:ext cx="1572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EL LIBRO DE</a:t>
            </a:r>
          </a:p>
          <a:p>
            <a:r>
              <a:rPr lang="es-ES" sz="2800" b="1" dirty="0" smtClean="0">
                <a:solidFill>
                  <a:srgbClr val="F2750E"/>
                </a:solidFill>
                <a:latin typeface="Agency FB" panose="020B0503020202020204" pitchFamily="34" charset="0"/>
              </a:rPr>
              <a:t>MARCOS</a:t>
            </a:r>
            <a:endParaRPr lang="es-ES" sz="2800" b="1" dirty="0">
              <a:solidFill>
                <a:srgbClr val="F2750E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071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Naranja amarillo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6062</TotalTime>
  <Words>977</Words>
  <Application>Microsoft Office PowerPoint</Application>
  <PresentationFormat>Panorámica</PresentationFormat>
  <Paragraphs>131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9" baseType="lpstr">
      <vt:lpstr>Agency FB</vt:lpstr>
      <vt:lpstr>Arial</vt:lpstr>
      <vt:lpstr>Calibri</vt:lpstr>
      <vt:lpstr>Calisto MT</vt:lpstr>
      <vt:lpstr>Cambria</vt:lpstr>
      <vt:lpstr>Century Gothic</vt:lpstr>
      <vt:lpstr>Symbol</vt:lpstr>
      <vt:lpstr>Times New Roman</vt:lpstr>
      <vt:lpstr>Wingdings</vt:lpstr>
      <vt:lpstr>Wingdings 3</vt:lpstr>
      <vt:lpstr>Espiral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983</cp:revision>
  <dcterms:created xsi:type="dcterms:W3CDTF">2021-04-22T22:59:41Z</dcterms:created>
  <dcterms:modified xsi:type="dcterms:W3CDTF">2024-09-27T13:26:07Z</dcterms:modified>
</cp:coreProperties>
</file>