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0"/>
  </p:notesMasterIdLst>
  <p:sldIdLst>
    <p:sldId id="274" r:id="rId2"/>
    <p:sldId id="359" r:id="rId3"/>
    <p:sldId id="275" r:id="rId4"/>
    <p:sldId id="276" r:id="rId5"/>
    <p:sldId id="386" r:id="rId6"/>
    <p:sldId id="396" r:id="rId7"/>
    <p:sldId id="397" r:id="rId8"/>
    <p:sldId id="398" r:id="rId9"/>
    <p:sldId id="369" r:id="rId10"/>
    <p:sldId id="399" r:id="rId11"/>
    <p:sldId id="400" r:id="rId12"/>
    <p:sldId id="401" r:id="rId13"/>
    <p:sldId id="372" r:id="rId14"/>
    <p:sldId id="402" r:id="rId15"/>
    <p:sldId id="403" r:id="rId16"/>
    <p:sldId id="404" r:id="rId17"/>
    <p:sldId id="383" r:id="rId18"/>
    <p:sldId id="290" r:id="rId19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E36A8B09-6A3F-43C1-888B-3DF313B3B62E}">
          <p14:sldIdLst>
            <p14:sldId id="274"/>
            <p14:sldId id="359"/>
            <p14:sldId id="275"/>
            <p14:sldId id="276"/>
            <p14:sldId id="386"/>
            <p14:sldId id="396"/>
            <p14:sldId id="397"/>
            <p14:sldId id="398"/>
            <p14:sldId id="369"/>
            <p14:sldId id="399"/>
            <p14:sldId id="400"/>
            <p14:sldId id="401"/>
            <p14:sldId id="372"/>
            <p14:sldId id="402"/>
            <p14:sldId id="403"/>
            <p14:sldId id="404"/>
            <p14:sldId id="383"/>
            <p14:sldId id="2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F2750E"/>
    <a:srgbClr val="333300"/>
    <a:srgbClr val="0000CC"/>
    <a:srgbClr val="FF3399"/>
    <a:srgbClr val="9D0720"/>
    <a:srgbClr val="FF3300"/>
    <a:srgbClr val="009900"/>
    <a:srgbClr val="3333CC"/>
    <a:srgbClr val="E622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77" autoAdjust="0"/>
    <p:restoredTop sz="79903" autoAdjust="0"/>
  </p:normalViewPr>
  <p:slideViewPr>
    <p:cSldViewPr snapToGrid="0">
      <p:cViewPr varScale="1">
        <p:scale>
          <a:sx n="86" d="100"/>
          <a:sy n="86" d="100"/>
        </p:scale>
        <p:origin x="22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3ACF7-E352-470C-8041-55A8BED73473}" type="datetimeFigureOut">
              <a:rPr lang="es-PE" smtClean="0"/>
              <a:t>01/11/2024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2738F-9FAB-4AEE-B24B-AA33CE4BFD5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89356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2738F-9FAB-4AEE-B24B-AA33CE4BFD56}" type="slidenum">
              <a:rPr lang="es-PE" smtClean="0"/>
              <a:t>17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23860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01/11/2024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61420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01/11/2024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43922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01/11/2024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6179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01/11/2024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81674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01/11/2024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1380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01/11/2024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46212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01/11/2024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80116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01/11/2024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15003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01/11/2024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44990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01/11/2024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48450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01/11/2024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6010884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01/11/2024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5520970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01/11/2024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74028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01/11/2024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4887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01/11/2024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8513373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01/11/2024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00159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8E0D0-397E-47C5-9D92-71408B7E676B}" type="datetimeFigureOut">
              <a:rPr lang="es-PE" smtClean="0"/>
              <a:t>01/11/2024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95413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microsoft.com/office/2007/relationships/hdphoto" Target="../media/hdphoto5.wdp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4.wdp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6986285" y="2429160"/>
            <a:ext cx="5205715" cy="4428840"/>
          </a:xfrm>
          <a:prstGeom prst="rect">
            <a:avLst/>
          </a:prstGeom>
        </p:spPr>
      </p:pic>
      <p:grpSp>
        <p:nvGrpSpPr>
          <p:cNvPr id="25" name="3 Grupo"/>
          <p:cNvGrpSpPr/>
          <p:nvPr/>
        </p:nvGrpSpPr>
        <p:grpSpPr>
          <a:xfrm>
            <a:off x="2647929" y="3654825"/>
            <a:ext cx="5305811" cy="3138623"/>
            <a:chOff x="10330029" y="3685530"/>
            <a:chExt cx="11325222" cy="8014054"/>
          </a:xfrm>
        </p:grpSpPr>
        <p:pic>
          <p:nvPicPr>
            <p:cNvPr id="2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3874C51B-5A5F-4B1C-A5C6-CA68E090A36C}"/>
              </a:ext>
            </a:extLst>
          </p:cNvPr>
          <p:cNvSpPr txBox="1"/>
          <p:nvPr/>
        </p:nvSpPr>
        <p:spPr>
          <a:xfrm>
            <a:off x="3335103" y="2012168"/>
            <a:ext cx="46497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b="1" dirty="0" smtClean="0">
                <a:solidFill>
                  <a:srgbClr val="008080"/>
                </a:solidFill>
                <a:latin typeface="Calisto MT" panose="02040603050505030304" pitchFamily="18" charset="0"/>
              </a:rPr>
              <a:t>Lección </a:t>
            </a:r>
            <a:r>
              <a:rPr lang="es-ES" sz="6600" b="1" dirty="0" smtClean="0">
                <a:solidFill>
                  <a:srgbClr val="008080"/>
                </a:solidFill>
                <a:latin typeface="Calisto MT" panose="02040603050505030304" pitchFamily="18" charset="0"/>
              </a:rPr>
              <a:t>5 </a:t>
            </a:r>
            <a:endParaRPr lang="es-PE" sz="6600" b="1" dirty="0">
              <a:solidFill>
                <a:srgbClr val="008080"/>
              </a:solidFill>
              <a:latin typeface="Calisto MT" panose="02040603050505030304" pitchFamily="18" charset="0"/>
            </a:endParaRPr>
          </a:p>
        </p:txBody>
      </p:sp>
      <p:sp>
        <p:nvSpPr>
          <p:cNvPr id="11" name="CuadroTexto 6">
            <a:extLst>
              <a:ext uri="{FF2B5EF4-FFF2-40B4-BE49-F238E27FC236}">
                <a16:creationId xmlns:a16="http://schemas.microsoft.com/office/drawing/2014/main" xmlns="" id="{3F90F040-5738-48C4-8510-2819E076C25E}"/>
              </a:ext>
            </a:extLst>
          </p:cNvPr>
          <p:cNvSpPr txBox="1"/>
          <p:nvPr/>
        </p:nvSpPr>
        <p:spPr>
          <a:xfrm>
            <a:off x="1541332" y="3360512"/>
            <a:ext cx="82372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sto MT" panose="02040603050505030304" pitchFamily="18" charset="0"/>
              </a:rPr>
              <a:t>EL TESTIMONIO DE LOS SAMARITANOS</a:t>
            </a:r>
            <a:endParaRPr lang="es-PE" sz="4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sto MT" panose="02040603050505030304" pitchFamily="18" charset="0"/>
            </a:endParaRPr>
          </a:p>
        </p:txBody>
      </p:sp>
      <p:sp>
        <p:nvSpPr>
          <p:cNvPr id="17" name="CuadroTexto 6">
            <a:extLst>
              <a:ext uri="{FF2B5EF4-FFF2-40B4-BE49-F238E27FC236}">
                <a16:creationId xmlns:a16="http://schemas.microsoft.com/office/drawing/2014/main" xmlns="" id="{3F90F040-5738-48C4-8510-2819E076C25E}"/>
              </a:ext>
            </a:extLst>
          </p:cNvPr>
          <p:cNvSpPr txBox="1"/>
          <p:nvPr/>
        </p:nvSpPr>
        <p:spPr>
          <a:xfrm>
            <a:off x="188813" y="1818068"/>
            <a:ext cx="2459116" cy="5693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100" b="1" dirty="0" smtClean="0">
                <a:ln w="13462">
                  <a:noFill/>
                  <a:prstDash val="solid"/>
                </a:ln>
                <a:solidFill>
                  <a:srgbClr val="F2750E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sto MT" panose="02040603050505030304" pitchFamily="18" charset="0"/>
              </a:rPr>
              <a:t>IV Trimestre</a:t>
            </a:r>
            <a:endParaRPr lang="es-PE" sz="3100" b="1" dirty="0">
              <a:ln w="13462">
                <a:noFill/>
                <a:prstDash val="solid"/>
              </a:ln>
              <a:solidFill>
                <a:srgbClr val="F2750E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sto MT" panose="02040603050505030304" pitchFamily="18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472366" y="1167793"/>
            <a:ext cx="2093770" cy="371953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" b="100000" l="104" r="99792">
                        <a14:foregroundMark x1="56146" y1="76296" x2="60729" y2="94074"/>
                        <a14:foregroundMark x1="24688" y1="36852" x2="24688" y2="72222"/>
                        <a14:foregroundMark x1="45208" y1="60556" x2="45521" y2="81111"/>
                        <a14:foregroundMark x1="59062" y1="37037" x2="61250" y2="66481"/>
                        <a14:foregroundMark x1="76146" y1="57222" x2="74167" y2="81667"/>
                        <a14:backgroundMark x1="12396" y1="11296" x2="34583" y2="13704"/>
                        <a14:backgroundMark x1="40417" y1="29444" x2="43438" y2="45926"/>
                        <a14:backgroundMark x1="4479" y1="19259" x2="6354" y2="64444"/>
                        <a14:backgroundMark x1="10313" y1="73519" x2="11458" y2="59074"/>
                        <a14:backgroundMark x1="34688" y1="60000" x2="33854" y2="85370"/>
                        <a14:backgroundMark x1="5521" y1="76481" x2="15208" y2="80741"/>
                        <a14:backgroundMark x1="22292" y1="83704" x2="22813" y2="88889"/>
                        <a14:backgroundMark x1="51354" y1="58333" x2="51875" y2="83148"/>
                        <a14:backgroundMark x1="69896" y1="55556" x2="68750" y2="81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6" t="17789" r="11528"/>
          <a:stretch/>
        </p:blipFill>
        <p:spPr>
          <a:xfrm flipH="1">
            <a:off x="188813" y="5272288"/>
            <a:ext cx="2705039" cy="1585712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53836" y="393033"/>
            <a:ext cx="1474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</a:t>
            </a:r>
          </a:p>
          <a:p>
            <a:r>
              <a:rPr lang="es-ES" sz="14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EVANGELIO DE </a:t>
            </a:r>
            <a:endParaRPr lang="es-ES" sz="3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84523" y="-168269"/>
            <a:ext cx="1654528" cy="2045938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907833" cy="1698757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519251" y="419645"/>
            <a:ext cx="1291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3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30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FEEB177A-99C5-433E-859B-BCD53B4EC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708040" y="3097669"/>
            <a:ext cx="82761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Jesús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rompió las barreras culturales al hablar con la mujer, esto enseña que el evangelio no discrimina género o condición social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3" y="2420782"/>
            <a:ext cx="5879121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DIÁLOGO CON LA SAMARITANA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15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FEEB177A-99C5-433E-859B-BCD53B4EC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708040" y="3097669"/>
            <a:ext cx="8276161" cy="3111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S" sz="3200" b="1" dirty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salvador</a:t>
            </a:r>
            <a:r>
              <a:rPr lang="es-ES" sz="3200" dirty="0">
                <a:solidFill>
                  <a:srgbClr val="66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le pidió un favor, a fin de ofrecerle el agua de vida “</a:t>
            </a:r>
            <a:r>
              <a:rPr lang="es-ES" sz="32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que beba del agua que yo le daré no tendrá sed jamás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0">
              <a:spcBef>
                <a:spcPts val="500"/>
              </a:spcBef>
              <a:buNone/>
            </a:pP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qué manera interpretó  la mujer las palabras de Jesús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3" y="2420782"/>
            <a:ext cx="5879121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DIÁLOGO CON LA SAMARITANA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50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FEEB177A-99C5-433E-859B-BCD53B4EC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708040" y="3097669"/>
            <a:ext cx="8276161" cy="3111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sz="32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mujer</a:t>
            </a:r>
            <a:r>
              <a:rPr lang="es-ES" sz="3200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le dijo: “</a:t>
            </a:r>
            <a:r>
              <a:rPr lang="es-ES" sz="32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Señor, dame esa agua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), y Jesús le pidió que trajera a su esposo. ¿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qué crees que le pidió eso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s-ES" sz="3200" b="1" dirty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Antes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de darle el don, ella debía reconocer su pecado y al 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salvador.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3" y="2420782"/>
            <a:ext cx="5879121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DIÁLOGO CON LA SAMARITANA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07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C3C12EFA-EC47-4AA8-8F62-42D37CED4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4EFC31C1-40DF-47C8-841F-68139D317B3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2B545E66-95AF-43F5-B7A6-449624BD9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BFEC4D5E-6BAC-403D-A9D5-AB858C360D21}"/>
              </a:ext>
            </a:extLst>
          </p:cNvPr>
          <p:cNvSpPr txBox="1"/>
          <p:nvPr/>
        </p:nvSpPr>
        <p:spPr>
          <a:xfrm>
            <a:off x="688567" y="3186288"/>
            <a:ext cx="85086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s-ES" sz="32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samaritana</a:t>
            </a:r>
            <a:r>
              <a:rPr lang="es-ES" sz="3200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buscó evadir el dialogo sobre su condición, planteando la pregunta sobre el asunto del lugar de adoración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19, 20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E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2" y="2420782"/>
            <a:ext cx="635851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TESTIMONIO DE LA SAMARITANA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3.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46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C3C12EFA-EC47-4AA8-8F62-42D37CED4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4EFC31C1-40DF-47C8-841F-68139D317B3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B545E66-95AF-43F5-B7A6-449624BD9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BFEC4D5E-6BAC-403D-A9D5-AB858C360D21}"/>
              </a:ext>
            </a:extLst>
          </p:cNvPr>
          <p:cNvSpPr txBox="1"/>
          <p:nvPr/>
        </p:nvSpPr>
        <p:spPr>
          <a:xfrm>
            <a:off x="688567" y="3186288"/>
            <a:ext cx="85086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Jesús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le dijo que ellos adoraban mal, y que la verdadera adoración provenía de los judíos, pero que esto pronto cambiaría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21 - 24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E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2" y="2420782"/>
            <a:ext cx="635851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TESTIMONIO DE LA SAMARITANA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3.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51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C3C12EFA-EC47-4AA8-8F62-42D37CED4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4EFC31C1-40DF-47C8-841F-68139D317B3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B545E66-95AF-43F5-B7A6-449624BD9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BFEC4D5E-6BAC-403D-A9D5-AB858C360D21}"/>
              </a:ext>
            </a:extLst>
          </p:cNvPr>
          <p:cNvSpPr txBox="1"/>
          <p:nvPr/>
        </p:nvSpPr>
        <p:spPr>
          <a:xfrm>
            <a:off x="688567" y="3186288"/>
            <a:ext cx="8508699" cy="3111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sz="3200" b="1" dirty="0">
                <a:solidFill>
                  <a:srgbClr val="FF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mujer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respondió que la llegada del Mesías aclararía estas cosas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), y Jesús le dice: “</a:t>
            </a:r>
            <a:r>
              <a:rPr lang="es-ES" sz="32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 soy, el que habla contigo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 26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marL="355600" lvl="0" indent="0">
              <a:spcBef>
                <a:spcPts val="500"/>
              </a:spcBef>
              <a:buNone/>
            </a:pP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Cómo reaccionó ella ante este descubrimiento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? (ver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28, 29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E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2" y="2420782"/>
            <a:ext cx="635851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TESTIMONIO DE LA SAMARITANA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3.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55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C3C12EFA-EC47-4AA8-8F62-42D37CED4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4EFC31C1-40DF-47C8-841F-68139D317B3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B545E66-95AF-43F5-B7A6-449624BD9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BFEC4D5E-6BAC-403D-A9D5-AB858C360D21}"/>
              </a:ext>
            </a:extLst>
          </p:cNvPr>
          <p:cNvSpPr txBox="1"/>
          <p:nvPr/>
        </p:nvSpPr>
        <p:spPr>
          <a:xfrm>
            <a:off x="688567" y="3186288"/>
            <a:ext cx="85086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s-E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mujer</a:t>
            </a:r>
            <a:r>
              <a:rPr lang="es-E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más importante que el agua fue testificar 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Jesús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más importante que el alimento fue compartir el plan de salvación “</a:t>
            </a:r>
            <a:r>
              <a:rPr lang="es-ES" sz="32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muchos de los samaritanos creyeron en él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(ver 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39 - 42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E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2" y="2420782"/>
            <a:ext cx="635851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TESTIMONIO DE LA SAMARITANA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3.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66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CEA9CD7C-A8E9-4FCA-A336-78C578A1F7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366" y="1648887"/>
            <a:ext cx="6247692" cy="523153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98E40DDF-4D8F-494B-9357-BBADF8597765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EF31C202-D706-4509-9A93-5D0909BCC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8" y="1726332"/>
            <a:ext cx="3361049" cy="869169"/>
          </a:xfrm>
          <a:prstGeom prst="rect">
            <a:avLst/>
          </a:prstGeom>
        </p:spPr>
      </p:pic>
      <p:sp>
        <p:nvSpPr>
          <p:cNvPr id="15" name="Cuadro de texto 2">
            <a:extLst>
              <a:ext uri="{FF2B5EF4-FFF2-40B4-BE49-F238E27FC236}">
                <a16:creationId xmlns="" xmlns:a16="http://schemas.microsoft.com/office/drawing/2014/main" id="{D51D5CDC-C2D9-42C2-827A-032F3F764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9094" y="1647013"/>
            <a:ext cx="4258220" cy="671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rgbClr val="E62271"/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</a:t>
            </a:r>
            <a:r>
              <a:rPr lang="es-PE" sz="4400" b="1" i="1" dirty="0">
                <a:solidFill>
                  <a:srgbClr val="E62271"/>
                </a:solidFill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sentir</a:t>
            </a:r>
            <a:r>
              <a:rPr lang="es-PE" sz="4400" b="1" i="1" dirty="0">
                <a:solidFill>
                  <a:srgbClr val="E62271"/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s-PE" sz="2800" dirty="0">
              <a:solidFill>
                <a:srgbClr val="E6227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BB7CD108-FCE4-4039-B4B0-0FC99AB0B3B7}"/>
              </a:ext>
            </a:extLst>
          </p:cNvPr>
          <p:cNvSpPr txBox="1"/>
          <p:nvPr/>
        </p:nvSpPr>
        <p:spPr>
          <a:xfrm>
            <a:off x="1077384" y="2745427"/>
            <a:ext cx="911418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recurso usó Jesús para iniciar el dialogo con la mujer?</a:t>
            </a:r>
          </a:p>
          <a:p>
            <a:r>
              <a:rPr lang="es-E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Jesús rompió las barreras culturales para hablar con la mujer. ¿Qué crees que se debe romper hoy para testificar?</a:t>
            </a:r>
          </a:p>
          <a:p>
            <a:r>
              <a:rPr lang="es-E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lecciones nos da la testificación de la mujer?</a:t>
            </a:r>
          </a:p>
          <a:p>
            <a:endParaRPr lang="es-ES" sz="3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1992959" y="1007989"/>
            <a:ext cx="2093770" cy="3719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1978629" y="339765"/>
            <a:ext cx="1859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EL LIBRO DE</a:t>
            </a:r>
            <a:endParaRPr lang="es-ES" sz="1600" b="1" dirty="0">
              <a:solidFill>
                <a:srgbClr val="F2750E"/>
              </a:solidFill>
              <a:latin typeface="Algerian" panose="04020705040A02060702" pitchFamily="82" charset="0"/>
            </a:endParaRPr>
          </a:p>
          <a:p>
            <a:pPr algn="ctr"/>
            <a:r>
              <a:rPr lang="es-ES" sz="24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SALMOS</a:t>
            </a:r>
            <a:endParaRPr lang="es-ES" sz="24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94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A5A94B4F-DA80-47F3-93D9-95566B746B94}"/>
              </a:ext>
            </a:extLst>
          </p:cNvPr>
          <p:cNvSpPr txBox="1"/>
          <p:nvPr/>
        </p:nvSpPr>
        <p:spPr>
          <a:xfrm>
            <a:off x="8905875" y="6337628"/>
            <a:ext cx="2539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sz="2000" b="1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A613472C-A40D-4B81-A796-B6A8DC0B8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54" y="1590444"/>
            <a:ext cx="3328598" cy="1011468"/>
          </a:xfrm>
          <a:prstGeom prst="rect">
            <a:avLst/>
          </a:prstGeom>
        </p:spPr>
      </p:pic>
      <p:sp>
        <p:nvSpPr>
          <p:cNvPr id="13" name="Cuadro de texto 2">
            <a:extLst>
              <a:ext uri="{FF2B5EF4-FFF2-40B4-BE49-F238E27FC236}">
                <a16:creationId xmlns="" xmlns:a16="http://schemas.microsoft.com/office/drawing/2014/main" id="{9D32AE90-9A3F-42B3-9347-2A5C6ABEC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493" y="1637947"/>
            <a:ext cx="4236449" cy="67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rgbClr val="9D0720"/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</a:t>
            </a:r>
            <a:r>
              <a:rPr lang="es-PE" sz="4400" b="1" i="1" dirty="0">
                <a:solidFill>
                  <a:srgbClr val="9D0720"/>
                </a:solidFill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hacer</a:t>
            </a:r>
            <a:r>
              <a:rPr lang="es-PE" sz="4400" b="1" i="1" dirty="0">
                <a:solidFill>
                  <a:srgbClr val="9D0720"/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s-PE" sz="2800" dirty="0">
              <a:solidFill>
                <a:srgbClr val="9D072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Y dígame ¿qué se supone que debo hacer? | Grandes Pymes">
            <a:extLst>
              <a:ext uri="{FF2B5EF4-FFF2-40B4-BE49-F238E27FC236}">
                <a16:creationId xmlns="" xmlns:a16="http://schemas.microsoft.com/office/drawing/2014/main" id="{454B2F21-B121-4764-AFDA-9B89A40D9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626" b="91392" l="19193" r="79654">
                        <a14:foregroundMark x1="34267" y1="33859" x2="34267" y2="33859"/>
                        <a14:foregroundMark x1="38797" y1="21808" x2="38797" y2="21808"/>
                        <a14:foregroundMark x1="33773" y1="19656" x2="24300" y2="34864"/>
                        <a14:foregroundMark x1="37974" y1="32712" x2="42586" y2="53515"/>
                        <a14:foregroundMark x1="32208" y1="11765" x2="40774" y2="12912"/>
                        <a14:foregroundMark x1="40774" y1="12912" x2="41021" y2="12626"/>
                        <a14:foregroundMark x1="22241" y1="29555" x2="21829" y2="45050"/>
                        <a14:foregroundMark x1="21829" y1="45050" x2="20923" y2="52798"/>
                        <a14:foregroundMark x1="20923" y1="52798" x2="21252" y2="57819"/>
                        <a14:foregroundMark x1="26524" y1="43615" x2="27018" y2="58250"/>
                        <a14:foregroundMark x1="19193" y1="48637" x2="19193" y2="48637"/>
                        <a14:foregroundMark x1="55766" y1="87231" x2="61203" y2="87374"/>
                        <a14:foregroundMark x1="57990" y1="91392" x2="57990" y2="91392"/>
                        <a14:foregroundMark x1="68204" y1="23673" x2="68204" y2="23673"/>
                        <a14:foregroundMark x1="69852" y1="23386" x2="71499" y2="25968"/>
                        <a14:foregroundMark x1="68699" y1="21664" x2="68699" y2="21664"/>
                        <a14:foregroundMark x1="68122" y1="21377" x2="68122" y2="21377"/>
                        <a14:foregroundMark x1="67051" y1="21951" x2="67051" y2="21951"/>
                        <a14:foregroundMark x1="67216" y1="21521" x2="67216" y2="21521"/>
                        <a14:foregroundMark x1="70346" y1="22382" x2="70346" y2="22382"/>
                        <a14:foregroundMark x1="71005" y1="23099" x2="71005" y2="23099"/>
                        <a14:foregroundMark x1="71499" y1="23242" x2="71499" y2="23242"/>
                        <a14:foregroundMark x1="69522" y1="21521" x2="69522" y2="21521"/>
                        <a14:foregroundMark x1="70264" y1="22382" x2="70264" y2="22382"/>
                        <a14:foregroundMark x1="70016" y1="22382" x2="70016" y2="22382"/>
                        <a14:foregroundMark x1="70840" y1="22382" x2="70840" y2="22382"/>
                        <a14:foregroundMark x1="70099" y1="21808" x2="70099" y2="21808"/>
                        <a14:foregroundMark x1="66722" y1="21664" x2="66722" y2="21664"/>
                        <a14:foregroundMark x1="66392" y1="21664" x2="66392" y2="21664"/>
                        <a14:foregroundMark x1="67628" y1="21377" x2="67628" y2="21377"/>
                        <a14:foregroundMark x1="68699" y1="21234" x2="68699" y2="21234"/>
                        <a14:foregroundMark x1="69275" y1="21377" x2="69275" y2="21377"/>
                        <a14:foregroundMark x1="69852" y1="21664" x2="69852" y2="21664"/>
                        <a14:foregroundMark x1="67298" y1="21521" x2="67298" y2="21521"/>
                        <a14:foregroundMark x1="76606" y1="74319" x2="76606" y2="74319"/>
                        <a14:foregroundMark x1="79654" y1="73458" x2="79654" y2="73458"/>
                        <a14:backgroundMark x1="66310" y1="21234" x2="66310" y2="21234"/>
                        <a14:backgroundMark x1="40198" y1="84362" x2="40198" y2="84362"/>
                        <a14:backgroundMark x1="31713" y1="80918" x2="31713" y2="80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9" t="8089" r="19088" b="5835"/>
          <a:stretch/>
        </p:blipFill>
        <p:spPr bwMode="auto">
          <a:xfrm rot="925058">
            <a:off x="8274228" y="2798728"/>
            <a:ext cx="3242256" cy="255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BFEC4D5E-6BAC-403D-A9D5-AB858C360D21}"/>
              </a:ext>
            </a:extLst>
          </p:cNvPr>
          <p:cNvSpPr txBox="1"/>
          <p:nvPr/>
        </p:nvSpPr>
        <p:spPr>
          <a:xfrm>
            <a:off x="923925" y="2880037"/>
            <a:ext cx="7589760" cy="3781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lvl="0" indent="-541338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Blip>
                <a:blip r:embed="rId5">
                  <a:extLst/>
                </a:blip>
              </a:buBlip>
            </a:pPr>
            <a:r>
              <a:rPr lang="es-E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TESTFICA </a:t>
            </a:r>
            <a:r>
              <a:rPr lang="es-E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 temor sobre tu experiencia con </a:t>
            </a:r>
            <a:r>
              <a:rPr lang="es-E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Jesús.</a:t>
            </a:r>
          </a:p>
          <a:p>
            <a:pPr marL="541338" lvl="0" indent="-541338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Blip>
                <a:blip r:embed="rId5">
                  <a:extLst/>
                </a:blip>
              </a:buBlip>
            </a:pPr>
            <a:r>
              <a:rPr lang="es-E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COMPARTE </a:t>
            </a:r>
            <a:r>
              <a:rPr lang="es-E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otros lo que has aprendido de la lección de esta </a:t>
            </a:r>
            <a:r>
              <a:rPr lang="es-ES" sz="30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semana.</a:t>
            </a:r>
          </a:p>
          <a:p>
            <a:pPr marL="541338" lvl="0" indent="-541338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Blip>
                <a:blip r:embed="rId5">
                  <a:extLst/>
                </a:blip>
              </a:buBlip>
            </a:pPr>
            <a:r>
              <a:rPr lang="es-ES" sz="3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s-E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DEJES</a:t>
            </a:r>
            <a:r>
              <a:rPr lang="es-E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fortalecer el hábito de leer cada día tu Biblia y tu lección.</a:t>
            </a:r>
            <a:endParaRPr lang="es-PE" sz="3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338" lvl="0" indent="-541338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Blip>
                <a:blip r:embed="rId5">
                  <a:extLst/>
                </a:blip>
              </a:buBlip>
            </a:pPr>
            <a:endParaRPr lang="es-PE" sz="3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1992959" y="1007989"/>
            <a:ext cx="2093770" cy="3719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1978629" y="339765"/>
            <a:ext cx="1859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EL LIBRO DE</a:t>
            </a:r>
            <a:endParaRPr lang="es-ES" sz="1600" b="1" dirty="0">
              <a:solidFill>
                <a:srgbClr val="F2750E"/>
              </a:solidFill>
              <a:latin typeface="Algerian" panose="04020705040A02060702" pitchFamily="82" charset="0"/>
            </a:endParaRPr>
          </a:p>
          <a:p>
            <a:pPr algn="ctr"/>
            <a:r>
              <a:rPr lang="es-ES" sz="24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SALMOS</a:t>
            </a:r>
            <a:endParaRPr lang="es-ES" sz="24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23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5BBE4AF8-81DC-4674-838F-DAD51E048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686" y="1787525"/>
            <a:ext cx="4465629" cy="129044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1690E1B0-6495-45B9-82D6-892260F41EAD}"/>
              </a:ext>
            </a:extLst>
          </p:cNvPr>
          <p:cNvSpPr txBox="1"/>
          <p:nvPr/>
        </p:nvSpPr>
        <p:spPr>
          <a:xfrm>
            <a:off x="1686757" y="3353229"/>
            <a:ext cx="79632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“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decían a la mujer: ya no creemos solamente por los que has dicho, pues nosotros mismos hemos oído y sabemos que verdaderamente es el salvador del mundo, el Cristo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s-ES" sz="28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s-ES" sz="28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</a:t>
            </a:r>
            <a:r>
              <a:rPr lang="es-E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Jn</a:t>
            </a:r>
            <a:r>
              <a:rPr lang="es-E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  <a:r>
              <a:rPr lang="es-E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42</a:t>
            </a:r>
            <a:r>
              <a:rPr lang="es-ES" sz="28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).</a:t>
            </a:r>
            <a:endParaRPr lang="es-PE" sz="28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A71E5A64-304B-4C44-8DFB-7E019CB1BEDD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39196" y="999115"/>
            <a:ext cx="2093770" cy="3719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83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56CA3D25-9F97-48EC-BEB3-E3109A5F37D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F3A36029-0D90-41A0-B637-12D7551B5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03" y="1716717"/>
            <a:ext cx="3370324" cy="1023006"/>
          </a:xfrm>
          <a:prstGeom prst="rect">
            <a:avLst/>
          </a:prstGeom>
        </p:spPr>
      </p:pic>
      <p:pic>
        <p:nvPicPr>
          <p:cNvPr id="1026" name="Picture 2" descr="Pregunta cartel grabado hombre, mujer pensante, diverso, micrófono png |  PNGEgg">
            <a:extLst>
              <a:ext uri="{FF2B5EF4-FFF2-40B4-BE49-F238E27FC236}">
                <a16:creationId xmlns="" xmlns:a16="http://schemas.microsoft.com/office/drawing/2014/main" id="{967910E5-CECE-4FF0-AEF4-846EEA5FA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4556">
                        <a14:foregroundMark x1="73778" y1="24833" x2="73778" y2="24833"/>
                        <a14:foregroundMark x1="86111" y1="13667" x2="86111" y2="13667"/>
                        <a14:foregroundMark x1="89889" y1="13500" x2="89889" y2="13500"/>
                        <a14:foregroundMark x1="94556" y1="16500" x2="94556" y2="16500"/>
                        <a14:foregroundMark x1="89667" y1="61500" x2="89667" y2="61500"/>
                        <a14:foregroundMark x1="80000" y1="56833" x2="80000" y2="56833"/>
                        <a14:foregroundMark x1="61444" y1="12500" x2="61444" y2="12500"/>
                        <a14:foregroundMark x1="52667" y1="16167" x2="52667" y2="16167"/>
                        <a14:backgroundMark x1="51889" y1="17000" x2="51889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923" y="32966"/>
            <a:ext cx="4783196" cy="318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1433B3AC-D53A-45A7-838E-F6B11151A392}"/>
              </a:ext>
            </a:extLst>
          </p:cNvPr>
          <p:cNvSpPr txBox="1"/>
          <p:nvPr/>
        </p:nvSpPr>
        <p:spPr>
          <a:xfrm>
            <a:off x="1207363" y="2704302"/>
            <a:ext cx="9090734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El pionero evangelista David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Livingstone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, quien dedicó su vida a abrir caminos para el evangelio en África, dijo:</a:t>
            </a:r>
          </a:p>
          <a:p>
            <a:r>
              <a:rPr lang="es-ES" sz="2400" i="1" dirty="0">
                <a:latin typeface="Arial" panose="020B0604020202020204" pitchFamily="34" charset="0"/>
                <a:cs typeface="Arial" panose="020B0604020202020204" pitchFamily="34" charset="0"/>
              </a:rPr>
              <a:t>"No quiero ir a ningún lugar donde no piense que el evangelio puede llegar, y si el sendero está cubierto de espinas, entonces buscaré a Dios para darme la fuerza de avanzar"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defTabSz="1447800">
              <a:spcBef>
                <a:spcPts val="600"/>
              </a:spcBef>
            </a:pPr>
            <a:r>
              <a:rPr lang="es-E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repasar la lección de esta semana 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veremos que compartir  evangelio requiere romper con cualquier barrera cultural y el Señor Jesús es nuestro modelo en esta </a:t>
            </a:r>
            <a:r>
              <a:rPr lang="es-ES" sz="2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tarea.</a:t>
            </a:r>
            <a:endParaRPr lang="es-PE" sz="2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67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6907581" y="2362200"/>
            <a:ext cx="5284419" cy="449579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488EDAE1-941C-4A68-BD26-6B6B36DD967F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80C2EA84-07CF-4212-AD81-00993DC931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731050"/>
            <a:ext cx="3370325" cy="926857"/>
          </a:xfrm>
          <a:prstGeom prst="rect">
            <a:avLst/>
          </a:prstGeom>
        </p:spPr>
      </p:pic>
      <p:sp>
        <p:nvSpPr>
          <p:cNvPr id="13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2713876" y="2941287"/>
            <a:ext cx="5826441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ESCENARIO DEL ENCUENTRO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sp>
        <p:nvSpPr>
          <p:cNvPr id="14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632856"/>
            <a:ext cx="4290877" cy="906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2029085" y="2941287"/>
            <a:ext cx="68479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2704409" y="4035545"/>
            <a:ext cx="583590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</a:t>
            </a:r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DIÁLOGO CON LA SAMARITANA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2019616" y="4035545"/>
            <a:ext cx="68479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2713877" y="5122512"/>
            <a:ext cx="6190426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TESTIMONIO DE LA SAMARITANA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2029085" y="5122512"/>
            <a:ext cx="68479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3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42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20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 rot="20410179">
            <a:off x="7574699" y="4018403"/>
            <a:ext cx="2857227" cy="2647061"/>
            <a:chOff x="10330029" y="3685530"/>
            <a:chExt cx="11325222" cy="8014054"/>
          </a:xfrm>
        </p:grpSpPr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3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801427" y="3206589"/>
            <a:ext cx="8289309" cy="3098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crecimiento de Jesús</a:t>
            </a:r>
            <a:r>
              <a:rPr lang="es-E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generó celos en los discípulos de Juan (ver 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26 - 30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). Posiblemente por eso Jesús se retiró de Judea, para evitar tensiones.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0">
              <a:spcBef>
                <a:spcPts val="400"/>
              </a:spcBef>
              <a:buNone/>
            </a:pP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 nos enseña la respuesta de Juan sobre él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5" y="2425753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40" y="2425753"/>
            <a:ext cx="5444110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ESCENARIO DEL ENCUENTRO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60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574699" y="4018403"/>
            <a:ext cx="2857227" cy="2647061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801427" y="3206589"/>
            <a:ext cx="82893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ruta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hacia Galilea, Jesús decidió tomar intencionalmente el camino que cruzaba por Samaria. “</a:t>
            </a:r>
            <a:r>
              <a:rPr lang="es-ES" sz="32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era necesario pasar por Samaria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5" y="2425753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40" y="2425753"/>
            <a:ext cx="5444110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ESCENARIO DEL ENCUENTRO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14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574699" y="4018403"/>
            <a:ext cx="2857227" cy="2647061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801427" y="3206589"/>
            <a:ext cx="8289309" cy="2913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0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</a:t>
            </a:r>
            <a:r>
              <a:rPr lang="es-ES" sz="30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medio día 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Jesús se sentó al lado del poso de Jacob, mientras sus discípulos fueron a la ciudad a comprar alimentos</a:t>
            </a:r>
            <a:r>
              <a:rPr lang="es-E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44500" lvl="0">
              <a:spcBef>
                <a:spcPts val="400"/>
              </a:spcBef>
            </a:pPr>
            <a:r>
              <a:rPr lang="es-E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ES" sz="30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estaba allí el poso de Jacob. Entonces Jesús, cansado del viaje, se sentó junto al pozo. Era como la hora sexta</a:t>
            </a:r>
            <a:r>
              <a:rPr lang="es-E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  <a:r>
              <a:rPr lang="es-ES" sz="3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r>
              <a:rPr lang="es-E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5" y="2425753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40" y="2425753"/>
            <a:ext cx="5444110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ESCENARIO DEL ENCUENTRO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10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574699" y="4018403"/>
            <a:ext cx="2857227" cy="2647061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801427" y="3206589"/>
            <a:ext cx="8289309" cy="3098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Mientras</a:t>
            </a:r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Jesús espera el regreso de los discípulos, llegó una mujer de Samaria a sacar agua. “</a:t>
            </a:r>
            <a:r>
              <a:rPr lang="es-ES" sz="32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Jesús le dijo: Dame de beber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355600" lvl="0" indent="0">
              <a:spcBef>
                <a:spcPts val="400"/>
              </a:spcBef>
              <a:buNone/>
            </a:pP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 condujo a la mujer a sacar agua en ese horario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5" y="2425753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40" y="2425753"/>
            <a:ext cx="5444110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ESCENARIO DEL ENCUENTRO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1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FEEB177A-99C5-433E-859B-BCD53B4EC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2" name="CuadroTexto 7">
            <a:extLst>
              <a:ext uri="{FF2B5EF4-FFF2-40B4-BE49-F238E27FC236}">
                <a16:creationId xmlns="" xmlns:a16="http://schemas.microsoft.com/office/drawing/2014/main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3" name="Imagen 8">
            <a:extLst>
              <a:ext uri="{FF2B5EF4-FFF2-40B4-BE49-F238E27FC236}">
                <a16:creationId xmlns="" xmlns:a16="http://schemas.microsoft.com/office/drawing/2014/main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8D1CBA2C-5D8A-453B-A356-79F511FA7D34}"/>
              </a:ext>
            </a:extLst>
          </p:cNvPr>
          <p:cNvSpPr txBox="1"/>
          <p:nvPr/>
        </p:nvSpPr>
        <p:spPr>
          <a:xfrm>
            <a:off x="708040" y="3097669"/>
            <a:ext cx="82761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s-E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relaciones</a:t>
            </a:r>
            <a:r>
              <a:rPr lang="es-E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entre judíos y samaritanos eran hostiles, por eso la mujer le dijo </a:t>
            </a:r>
            <a:r>
              <a:rPr lang="es-ES" sz="32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“¿Cómo tú, siendo judío me pides a mí de beber, que soy mujer samaritana?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 de texto 2">
            <a:extLst>
              <a:ext uri="{FF2B5EF4-FFF2-40B4-BE49-F238E27FC236}">
                <a16:creationId xmlns="" xmlns:a16="http://schemas.microsoft.com/office/drawing/2014/main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1453833" y="2420782"/>
            <a:ext cx="5879121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DIÁLOGO CON LA SAMARITANA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Diagrama de flujo: proceso alternativo 12">
            <a:extLst>
              <a:ext uri="{FF2B5EF4-FFF2-40B4-BE49-F238E27FC236}">
                <a16:creationId xmlns="" xmlns:a16="http://schemas.microsoft.com/office/drawing/2014/main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07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Verde amarillo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5984</TotalTime>
  <Words>1081</Words>
  <Application>Microsoft Office PowerPoint</Application>
  <PresentationFormat>Panorámica</PresentationFormat>
  <Paragraphs>131</Paragraphs>
  <Slides>18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9" baseType="lpstr">
      <vt:lpstr>Algerian</vt:lpstr>
      <vt:lpstr>Arial</vt:lpstr>
      <vt:lpstr>Calibri</vt:lpstr>
      <vt:lpstr>Calisto MT</vt:lpstr>
      <vt:lpstr>Cambria</vt:lpstr>
      <vt:lpstr>Century Gothic</vt:lpstr>
      <vt:lpstr>Symbol</vt:lpstr>
      <vt:lpstr>Times New Roman</vt:lpstr>
      <vt:lpstr>Wingdings</vt:lpstr>
      <vt:lpstr>Wingdings 3</vt:lpstr>
      <vt:lpstr>Espiral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DELL</dc:creator>
  <cp:lastModifiedBy>DELL</cp:lastModifiedBy>
  <cp:revision>1000</cp:revision>
  <dcterms:created xsi:type="dcterms:W3CDTF">2021-04-22T22:59:41Z</dcterms:created>
  <dcterms:modified xsi:type="dcterms:W3CDTF">2024-11-01T14:08:16Z</dcterms:modified>
</cp:coreProperties>
</file>