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74" r:id="rId2"/>
    <p:sldId id="359" r:id="rId3"/>
    <p:sldId id="275" r:id="rId4"/>
    <p:sldId id="276" r:id="rId5"/>
    <p:sldId id="396" r:id="rId6"/>
    <p:sldId id="386" r:id="rId7"/>
    <p:sldId id="397" r:id="rId8"/>
    <p:sldId id="398" r:id="rId9"/>
    <p:sldId id="369" r:id="rId10"/>
    <p:sldId id="399" r:id="rId11"/>
    <p:sldId id="400" r:id="rId12"/>
    <p:sldId id="401" r:id="rId13"/>
    <p:sldId id="402" r:id="rId14"/>
    <p:sldId id="372" r:id="rId15"/>
    <p:sldId id="403" r:id="rId16"/>
    <p:sldId id="404" r:id="rId17"/>
    <p:sldId id="383" r:id="rId18"/>
    <p:sldId id="290" r:id="rId1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36A8B09-6A3F-43C1-888B-3DF313B3B62E}">
          <p14:sldIdLst>
            <p14:sldId id="274"/>
            <p14:sldId id="359"/>
            <p14:sldId id="275"/>
            <p14:sldId id="276"/>
            <p14:sldId id="396"/>
            <p14:sldId id="386"/>
            <p14:sldId id="397"/>
            <p14:sldId id="398"/>
            <p14:sldId id="369"/>
            <p14:sldId id="399"/>
            <p14:sldId id="400"/>
            <p14:sldId id="401"/>
            <p14:sldId id="402"/>
            <p14:sldId id="372"/>
            <p14:sldId id="403"/>
            <p14:sldId id="404"/>
            <p14:sldId id="383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2750E"/>
    <a:srgbClr val="333300"/>
    <a:srgbClr val="0000CC"/>
    <a:srgbClr val="FF3399"/>
    <a:srgbClr val="9D0720"/>
    <a:srgbClr val="FF3300"/>
    <a:srgbClr val="009900"/>
    <a:srgbClr val="3333CC"/>
    <a:srgbClr val="E62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77" autoAdjust="0"/>
    <p:restoredTop sz="79903" autoAdjust="0"/>
  </p:normalViewPr>
  <p:slideViewPr>
    <p:cSldViewPr snapToGrid="0">
      <p:cViewPr varScale="1">
        <p:scale>
          <a:sx n="86" d="100"/>
          <a:sy n="86" d="100"/>
        </p:scale>
        <p:origin x="22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3ACF7-E352-470C-8041-55A8BED73473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2738F-9FAB-4AEE-B24B-AA33CE4BF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935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738F-9FAB-4AEE-B24B-AA33CE4BFD56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86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142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392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6179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167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380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621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011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500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499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845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010884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52097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402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88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513373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015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8E0D0-397E-47C5-9D92-71408B7E676B}" type="datetimeFigureOut">
              <a:rPr lang="es-PE" smtClean="0"/>
              <a:t>26/12/2024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541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86285" y="2429160"/>
            <a:ext cx="5205715" cy="4428840"/>
          </a:xfrm>
          <a:prstGeom prst="rect">
            <a:avLst/>
          </a:prstGeom>
        </p:spPr>
      </p:pic>
      <p:grpSp>
        <p:nvGrpSpPr>
          <p:cNvPr id="25" name="3 Grupo"/>
          <p:cNvGrpSpPr/>
          <p:nvPr/>
        </p:nvGrpSpPr>
        <p:grpSpPr>
          <a:xfrm>
            <a:off x="2647929" y="3654825"/>
            <a:ext cx="5305811" cy="3138623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3874C51B-5A5F-4B1C-A5C6-CA68E090A36C}"/>
              </a:ext>
            </a:extLst>
          </p:cNvPr>
          <p:cNvSpPr txBox="1"/>
          <p:nvPr/>
        </p:nvSpPr>
        <p:spPr>
          <a:xfrm>
            <a:off x="3335103" y="2012168"/>
            <a:ext cx="46497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dirty="0" smtClean="0">
                <a:solidFill>
                  <a:srgbClr val="008080"/>
                </a:solidFill>
                <a:latin typeface="Calisto MT" panose="02040603050505030304" pitchFamily="18" charset="0"/>
              </a:rPr>
              <a:t>Lección 13 </a:t>
            </a:r>
            <a:endParaRPr lang="es-PE" sz="6600" b="1" dirty="0">
              <a:solidFill>
                <a:srgbClr val="008080"/>
              </a:solidFill>
              <a:latin typeface="Calisto MT" panose="02040603050505030304" pitchFamily="18" charset="0"/>
            </a:endParaRPr>
          </a:p>
        </p:txBody>
      </p:sp>
      <p:sp>
        <p:nvSpPr>
          <p:cNvPr id="11" name="CuadroTexto 6">
            <a:extLst>
              <a:ext uri="{FF2B5EF4-FFF2-40B4-BE49-F238E27FC236}">
                <a16:creationId xmlns="" xmlns:a16="http://schemas.microsoft.com/office/drawing/2014/main" id="{3F90F040-5738-48C4-8510-2819E076C25E}"/>
              </a:ext>
            </a:extLst>
          </p:cNvPr>
          <p:cNvSpPr txBox="1"/>
          <p:nvPr/>
        </p:nvSpPr>
        <p:spPr>
          <a:xfrm>
            <a:off x="1541332" y="3360512"/>
            <a:ext cx="8237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EPÍLOGO: CONOCER A JESÚS Y SU PALABRA</a:t>
            </a:r>
            <a:endParaRPr lang="es-CO" sz="4800" b="1" dirty="0">
              <a:solidFill>
                <a:schemeClr val="accent1">
                  <a:lumMod val="50000"/>
                </a:schemeClr>
              </a:solidFill>
              <a:latin typeface="Bahnschrift SemiCondensed" panose="020B0502040204020203" pitchFamily="34" charset="0"/>
              <a:cs typeface="Arial" panose="020B0604020202020204" pitchFamily="34" charset="0"/>
            </a:endParaRPr>
          </a:p>
          <a:p>
            <a:pPr algn="ctr"/>
            <a:endParaRPr lang="es-PE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17" name="CuadroTexto 6">
            <a:extLst>
              <a:ext uri="{FF2B5EF4-FFF2-40B4-BE49-F238E27FC236}">
                <a16:creationId xmlns="" xmlns:a16="http://schemas.microsoft.com/office/drawing/2014/main" id="{3F90F040-5738-48C4-8510-2819E076C25E}"/>
              </a:ext>
            </a:extLst>
          </p:cNvPr>
          <p:cNvSpPr txBox="1"/>
          <p:nvPr/>
        </p:nvSpPr>
        <p:spPr>
          <a:xfrm>
            <a:off x="188813" y="1818068"/>
            <a:ext cx="2459116" cy="56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100" b="1" dirty="0" smtClean="0">
                <a:ln w="13462">
                  <a:noFill/>
                  <a:prstDash val="solid"/>
                </a:ln>
                <a:solidFill>
                  <a:srgbClr val="F2750E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IV Trimestre</a:t>
            </a:r>
            <a:endParaRPr lang="es-PE" sz="3100" b="1" dirty="0">
              <a:ln w="13462">
                <a:noFill/>
                <a:prstDash val="solid"/>
              </a:ln>
              <a:solidFill>
                <a:srgbClr val="F2750E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472366" y="1167793"/>
            <a:ext cx="2093770" cy="37195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" b="100000" l="104" r="99792">
                        <a14:foregroundMark x1="56146" y1="76296" x2="60729" y2="94074"/>
                        <a14:foregroundMark x1="24688" y1="36852" x2="24688" y2="72222"/>
                        <a14:foregroundMark x1="45208" y1="60556" x2="45521" y2="81111"/>
                        <a14:foregroundMark x1="59062" y1="37037" x2="61250" y2="66481"/>
                        <a14:foregroundMark x1="76146" y1="57222" x2="74167" y2="81667"/>
                        <a14:backgroundMark x1="12396" y1="11296" x2="34583" y2="13704"/>
                        <a14:backgroundMark x1="40417" y1="29444" x2="43438" y2="45926"/>
                        <a14:backgroundMark x1="4479" y1="19259" x2="6354" y2="64444"/>
                        <a14:backgroundMark x1="10313" y1="73519" x2="11458" y2="59074"/>
                        <a14:backgroundMark x1="34688" y1="60000" x2="33854" y2="85370"/>
                        <a14:backgroundMark x1="5521" y1="76481" x2="15208" y2="80741"/>
                        <a14:backgroundMark x1="22292" y1="83704" x2="22813" y2="88889"/>
                        <a14:backgroundMark x1="51354" y1="58333" x2="51875" y2="83148"/>
                        <a14:backgroundMark x1="69896" y1="55556" x2="68750" y2="8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6" t="17789" r="11528"/>
          <a:stretch/>
        </p:blipFill>
        <p:spPr>
          <a:xfrm flipH="1">
            <a:off x="188813" y="5272288"/>
            <a:ext cx="2705039" cy="1585712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53836" y="393033"/>
            <a:ext cx="1474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</a:t>
            </a:r>
          </a:p>
          <a:p>
            <a:r>
              <a:rPr lang="es-ES" sz="1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EVANGELIO DE 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84523" y="-168269"/>
            <a:ext cx="1654528" cy="204593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907833" cy="1698757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519251" y="419645"/>
            <a:ext cx="1291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3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887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Rechazar </a:t>
            </a:r>
            <a:r>
              <a:rPr lang="es-ES" sz="32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luz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es someterse al dominio de la oscuridad, y la oscuridad es el lugar donde reina Satanás. </a:t>
            </a:r>
            <a:endParaRPr lang="es-E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400"/>
              </a:spcBef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Cuál es la evidencia del rechazo a la luz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4" y="2420782"/>
            <a:ext cx="431665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LUZ O LA OSCURIDAD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5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Satanás</a:t>
            </a:r>
            <a:r>
              <a:rPr lang="es-E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latin typeface="Arial" panose="020B0604020202020204" pitchFamily="34" charset="0"/>
                <a:cs typeface="Arial" panose="020B0604020202020204" pitchFamily="34" charset="0"/>
              </a:rPr>
              <a:t>procura mantener a las personas bajo el poder de las tinieblas, aun cuando profesan creer en Dios. </a:t>
            </a:r>
            <a:endParaRPr lang="es-ES" sz="3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ts val="400"/>
              </a:spcBef>
            </a:pPr>
            <a:endParaRPr lang="es-P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Cuál es el enfoque de la </a:t>
            </a:r>
            <a:r>
              <a:rPr lang="es-ES" sz="3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teología desde ‘</a:t>
            </a:r>
            <a:r>
              <a:rPr lang="es-ES" sz="3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abajo</a:t>
            </a:r>
            <a:r>
              <a:rPr lang="es-ES" sz="3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y la teología desde ‘</a:t>
            </a:r>
            <a:r>
              <a:rPr lang="es-ES" sz="3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arriba</a:t>
            </a:r>
            <a:r>
              <a:rPr lang="es-ES" sz="3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s-E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4" y="2420782"/>
            <a:ext cx="431665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LUZ O LA OSCURIDAD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Cristo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dijo: 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PE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que quiera hacer la voluntad de Dios conocerá si la doctrina es de </a:t>
            </a:r>
            <a:r>
              <a:rPr lang="es-PE" sz="3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 o si yo hablo por mi propia cuanta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P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 7:</a:t>
            </a:r>
            <a:r>
              <a:rPr lang="es-P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4" y="2420782"/>
            <a:ext cx="431665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LUZ O LA OSCURIDAD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7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evangelio de Juan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nos atrae a Jesús, sin embargo encontrarse con Jesús implica aceptarlo o rechazarlo. “</a:t>
            </a: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que cree en él no es condenado…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(ver </a:t>
            </a:r>
            <a:r>
              <a:rPr lang="es-P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P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s-P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18, 19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430777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PERMANECER EN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126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Aceptar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3200" smtClean="0"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s-PE" sz="32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creer y recibir a Jesús como Salvador y Señor de la 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vida.</a:t>
            </a:r>
          </a:p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PE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Rechazar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es decidir no creer en Él, no aceptar su mensaje e ignorar su llamado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430777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PERMANECER EN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6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83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PE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Aceptar</a:t>
            </a:r>
            <a:r>
              <a:rPr lang="es-P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32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PE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Rechazar</a:t>
            </a:r>
            <a:r>
              <a:rPr lang="es-PE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son decisiones profundamente personales con implicaciones eternas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spcBef>
                <a:spcPts val="500"/>
              </a:spcBef>
            </a:pPr>
            <a:endParaRPr lang="es-PE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0" lvl="0">
              <a:spcBef>
                <a:spcPts val="500"/>
              </a:spcBef>
            </a:pPr>
            <a:r>
              <a:rPr lang="es-PE" sz="32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PE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Cuál es el único medio para permanecer en Jesús</a:t>
            </a:r>
            <a:r>
              <a:rPr lang="es-PE" sz="32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 (Ver </a:t>
            </a:r>
            <a:r>
              <a:rPr lang="es-P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P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15:</a:t>
            </a:r>
            <a:r>
              <a:rPr lang="es-P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4, 5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430777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PERMANECER EN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5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688567" y="3186288"/>
            <a:ext cx="85086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s-PE" sz="32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</a:t>
            </a:r>
            <a:r>
              <a:rPr lang="es-PE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igual 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que las ramas separadas de la vid no pueden permanecer con vida, solo una dependencia plena con Jesús garantiza nuestra permanencia en él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4307776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PERMANECER EN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EA9CD7C-A8E9-4FCA-A336-78C578A1F7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66" y="1648887"/>
            <a:ext cx="6247692" cy="52315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8E40DDF-4D8F-494B-9357-BBADF8597765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EF31C202-D706-4509-9A93-5D0909BCC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8" y="1726332"/>
            <a:ext cx="3361049" cy="869169"/>
          </a:xfrm>
          <a:prstGeom prst="rect">
            <a:avLst/>
          </a:prstGeom>
        </p:spPr>
      </p:pic>
      <p:sp>
        <p:nvSpPr>
          <p:cNvPr id="15" name="Cuadro de texto 2">
            <a:extLst>
              <a:ext uri="{FF2B5EF4-FFF2-40B4-BE49-F238E27FC236}">
                <a16:creationId xmlns:a16="http://schemas.microsoft.com/office/drawing/2014/main" xmlns="" id="{D51D5CDC-C2D9-42C2-827A-032F3F764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094" y="1647013"/>
            <a:ext cx="4258220" cy="67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E62271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sentir</a:t>
            </a: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E6227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BB7CD108-FCE4-4039-B4B0-0FC99AB0B3B7}"/>
              </a:ext>
            </a:extLst>
          </p:cNvPr>
          <p:cNvSpPr txBox="1"/>
          <p:nvPr/>
        </p:nvSpPr>
        <p:spPr>
          <a:xfrm>
            <a:off x="1077384" y="2745427"/>
            <a:ext cx="911418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 confiaba en si mismo </a:t>
            </a:r>
            <a:r>
              <a:rPr lang="es-E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necesitó para aprender a confiar en Dios</a:t>
            </a:r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s-ES" sz="1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Cuál es el peligro de basar la fe en la experiencia y no en la Escritura</a:t>
            </a:r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s-ES" sz="1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debemos hacer para permanecer en Jesús</a:t>
            </a:r>
            <a:r>
              <a:rPr lang="es-E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ES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4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5A94B4F-DA80-47F3-93D9-95566B746B94}"/>
              </a:ext>
            </a:extLst>
          </p:cNvPr>
          <p:cNvSpPr txBox="1"/>
          <p:nvPr/>
        </p:nvSpPr>
        <p:spPr>
          <a:xfrm>
            <a:off x="8905875" y="6337628"/>
            <a:ext cx="253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sz="2000" b="1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613472C-A40D-4B81-A796-B6A8DC0B8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" y="1590444"/>
            <a:ext cx="3328598" cy="1011468"/>
          </a:xfrm>
          <a:prstGeom prst="rect">
            <a:avLst/>
          </a:prstGeom>
        </p:spPr>
      </p:pic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9D32AE90-9A3F-42B3-9347-2A5C6ABE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493" y="1637947"/>
            <a:ext cx="4236449" cy="67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9D0720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9D07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Y dígame ¿qué se supone que debo hacer? | Grandes Pymes">
            <a:extLst>
              <a:ext uri="{FF2B5EF4-FFF2-40B4-BE49-F238E27FC236}">
                <a16:creationId xmlns:a16="http://schemas.microsoft.com/office/drawing/2014/main" xmlns="" id="{454B2F21-B121-4764-AFDA-9B89A40D9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26" b="91392" l="19193" r="79654">
                        <a14:foregroundMark x1="34267" y1="33859" x2="34267" y2="33859"/>
                        <a14:foregroundMark x1="38797" y1="21808" x2="38797" y2="21808"/>
                        <a14:foregroundMark x1="33773" y1="19656" x2="24300" y2="34864"/>
                        <a14:foregroundMark x1="37974" y1="32712" x2="42586" y2="53515"/>
                        <a14:foregroundMark x1="32208" y1="11765" x2="40774" y2="12912"/>
                        <a14:foregroundMark x1="40774" y1="12912" x2="41021" y2="12626"/>
                        <a14:foregroundMark x1="22241" y1="29555" x2="21829" y2="45050"/>
                        <a14:foregroundMark x1="21829" y1="45050" x2="20923" y2="52798"/>
                        <a14:foregroundMark x1="20923" y1="52798" x2="21252" y2="57819"/>
                        <a14:foregroundMark x1="26524" y1="43615" x2="27018" y2="58250"/>
                        <a14:foregroundMark x1="19193" y1="48637" x2="19193" y2="48637"/>
                        <a14:foregroundMark x1="55766" y1="87231" x2="61203" y2="87374"/>
                        <a14:foregroundMark x1="57990" y1="91392" x2="57990" y2="91392"/>
                        <a14:foregroundMark x1="68204" y1="23673" x2="68204" y2="23673"/>
                        <a14:foregroundMark x1="69852" y1="23386" x2="71499" y2="25968"/>
                        <a14:foregroundMark x1="68699" y1="21664" x2="68699" y2="21664"/>
                        <a14:foregroundMark x1="68122" y1="21377" x2="68122" y2="21377"/>
                        <a14:foregroundMark x1="67051" y1="21951" x2="67051" y2="21951"/>
                        <a14:foregroundMark x1="67216" y1="21521" x2="67216" y2="21521"/>
                        <a14:foregroundMark x1="70346" y1="22382" x2="70346" y2="22382"/>
                        <a14:foregroundMark x1="71005" y1="23099" x2="71005" y2="23099"/>
                        <a14:foregroundMark x1="71499" y1="23242" x2="71499" y2="23242"/>
                        <a14:foregroundMark x1="69522" y1="21521" x2="69522" y2="21521"/>
                        <a14:foregroundMark x1="70264" y1="22382" x2="70264" y2="22382"/>
                        <a14:foregroundMark x1="70016" y1="22382" x2="70016" y2="22382"/>
                        <a14:foregroundMark x1="70840" y1="22382" x2="70840" y2="22382"/>
                        <a14:foregroundMark x1="70099" y1="21808" x2="70099" y2="21808"/>
                        <a14:foregroundMark x1="66722" y1="21664" x2="66722" y2="21664"/>
                        <a14:foregroundMark x1="66392" y1="21664" x2="66392" y2="21664"/>
                        <a14:foregroundMark x1="67628" y1="21377" x2="67628" y2="21377"/>
                        <a14:foregroundMark x1="68699" y1="21234" x2="68699" y2="21234"/>
                        <a14:foregroundMark x1="69275" y1="21377" x2="69275" y2="21377"/>
                        <a14:foregroundMark x1="69852" y1="21664" x2="69852" y2="21664"/>
                        <a14:foregroundMark x1="67298" y1="21521" x2="67298" y2="21521"/>
                        <a14:foregroundMark x1="76606" y1="74319" x2="76606" y2="74319"/>
                        <a14:foregroundMark x1="79654" y1="73458" x2="79654" y2="73458"/>
                        <a14:backgroundMark x1="66310" y1="21234" x2="66310" y2="21234"/>
                        <a14:backgroundMark x1="40198" y1="84362" x2="40198" y2="84362"/>
                        <a14:backgroundMark x1="31713" y1="80918" x2="31713" y2="80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9" t="8089" r="19088" b="5835"/>
          <a:stretch/>
        </p:blipFill>
        <p:spPr bwMode="auto">
          <a:xfrm rot="925058">
            <a:off x="8274228" y="2798728"/>
            <a:ext cx="3242256" cy="25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923925" y="2880037"/>
            <a:ext cx="7589760" cy="3781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REGOCÍJATE 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la luz de Cristo en tu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COMPARTE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otros lo que has aprendido de la lección de esta </a:t>
            </a:r>
            <a:r>
              <a:rPr lang="es-ES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r>
              <a:rPr lang="es-ES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s-ES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DEJES</a:t>
            </a:r>
            <a:r>
              <a:rPr lang="es-E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fortalecer el hábito de leer cada día tu Biblia y tu lección.</a:t>
            </a:r>
            <a:endParaRPr lang="es-PE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5">
                  <a:extLst/>
                </a:blip>
              </a:buBlip>
            </a:pPr>
            <a:endParaRPr lang="es-PE" sz="3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1978629" y="339765"/>
            <a:ext cx="1859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EL LIBRO DE</a:t>
            </a:r>
            <a:endParaRPr lang="es-ES" sz="1600" b="1" dirty="0">
              <a:solidFill>
                <a:srgbClr val="F2750E"/>
              </a:solidFill>
              <a:latin typeface="Algerian" panose="04020705040A02060702" pitchFamily="82" charset="0"/>
            </a:endParaRPr>
          </a:p>
          <a:p>
            <a:pPr algn="ctr"/>
            <a:r>
              <a:rPr lang="es-ES" sz="24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SALMOS</a:t>
            </a:r>
            <a:endParaRPr lang="es-ES" sz="24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BBE4AF8-81DC-4674-838F-DAD51E048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86" y="1787525"/>
            <a:ext cx="4465629" cy="12904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690E1B0-6495-45B9-82D6-892260F41EAD}"/>
              </a:ext>
            </a:extLst>
          </p:cNvPr>
          <p:cNvSpPr txBox="1"/>
          <p:nvPr/>
        </p:nvSpPr>
        <p:spPr>
          <a:xfrm>
            <a:off x="1686757" y="3353229"/>
            <a:ext cx="79632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“Escudriñad las Escrituras, porque a vosotros os parece que en ellas tenéis la vida eterna, y ellas son las que dan testimonio de mí” 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s-ES" sz="28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Jn</a:t>
            </a:r>
            <a:r>
              <a:rPr lang="es-E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s-ES" sz="28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  <a:r>
              <a:rPr lang="es-ES" sz="2800" b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39</a:t>
            </a:r>
            <a:r>
              <a:rPr lang="es-ES" sz="28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  <a:endParaRPr lang="es-PE" sz="28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71E5A64-304B-4C44-8DFB-7E019CB1BEDD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39196" y="999115"/>
            <a:ext cx="2093770" cy="3719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6CA3D25-9F97-48EC-BEB3-E3109A5F37D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F3A36029-0D90-41A0-B637-12D7551B5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3" y="1716717"/>
            <a:ext cx="3370324" cy="1023006"/>
          </a:xfrm>
          <a:prstGeom prst="rect">
            <a:avLst/>
          </a:prstGeom>
        </p:spPr>
      </p:pic>
      <p:pic>
        <p:nvPicPr>
          <p:cNvPr id="1026" name="Picture 2" descr="Pregunta cartel grabado hombre, mujer pensante, diverso, micrófono png |  PNGEgg">
            <a:extLst>
              <a:ext uri="{FF2B5EF4-FFF2-40B4-BE49-F238E27FC236}">
                <a16:creationId xmlns:a16="http://schemas.microsoft.com/office/drawing/2014/main" xmlns="" id="{967910E5-CECE-4FF0-AEF4-846EEA5F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4556">
                        <a14:foregroundMark x1="73778" y1="24833" x2="73778" y2="24833"/>
                        <a14:foregroundMark x1="86111" y1="13667" x2="86111" y2="13667"/>
                        <a14:foregroundMark x1="89889" y1="13500" x2="89889" y2="13500"/>
                        <a14:foregroundMark x1="94556" y1="16500" x2="94556" y2="16500"/>
                        <a14:foregroundMark x1="89667" y1="61500" x2="89667" y2="61500"/>
                        <a14:foregroundMark x1="80000" y1="56833" x2="80000" y2="56833"/>
                        <a14:foregroundMark x1="61444" y1="12500" x2="61444" y2="12500"/>
                        <a14:foregroundMark x1="52667" y1="16167" x2="52667" y2="16167"/>
                        <a14:backgroundMark x1="51889" y1="17000" x2="51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23" y="32966"/>
            <a:ext cx="4783196" cy="318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1433B3AC-D53A-45A7-838E-F6B11151A392}"/>
              </a:ext>
            </a:extLst>
          </p:cNvPr>
          <p:cNvSpPr txBox="1"/>
          <p:nvPr/>
        </p:nvSpPr>
        <p:spPr>
          <a:xfrm>
            <a:off x="1207363" y="2704302"/>
            <a:ext cx="9090734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7800">
              <a:spcBef>
                <a:spcPts val="600"/>
              </a:spcBef>
            </a:pP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Un hombre caminaba por un oscuro bosque, perdido y desorientado. De repente, encontró un mapa y una linterna. Con el mapa entendió el camino correcto y con la linterna pudo ver por dónde andar. Así es nuestra vida: la Biblia es el mapa, y Jesús es la luz que nos guía hacia el propósito eterno.</a:t>
            </a:r>
            <a:endParaRPr lang="es-ES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447800">
              <a:spcBef>
                <a:spcPts val="600"/>
              </a:spcBef>
            </a:pPr>
            <a:r>
              <a:rPr lang="es-ES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repasar la lección de esta última semana</a:t>
            </a:r>
            <a:r>
              <a:rPr lang="es-E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veremos algunos puntos que pueden ayudarnos a ir más allá de un simple conocimiento intelectual de Jesús, para conocerlo mejor y permanecer más unidos a él y a su Palabra</a:t>
            </a:r>
            <a:r>
              <a:rPr lang="es-E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6907581" y="2362200"/>
            <a:ext cx="5284419" cy="44957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88EDAE1-941C-4A68-BD26-6B6B36DD967F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0C2EA84-07CF-4212-AD81-00993DC93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731050"/>
            <a:ext cx="3370325" cy="926857"/>
          </a:xfrm>
          <a:prstGeom prst="rect">
            <a:avLst/>
          </a:prstGeom>
        </p:spPr>
      </p:pic>
      <p:sp>
        <p:nvSpPr>
          <p:cNvPr id="13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713877" y="2941287"/>
            <a:ext cx="4485914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ENCUENTRO EN GALILEA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sp>
        <p:nvSpPr>
          <p:cNvPr id="14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632856"/>
            <a:ext cx="4290877" cy="90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029085" y="2941287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704409" y="4035545"/>
            <a:ext cx="449538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LUZ O LA OSCURIDAD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019616" y="4035545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713877" y="5122512"/>
            <a:ext cx="4485914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PERMANECER EN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029085" y="5122512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3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0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605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capítulo 21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de Juan narra que algunos discípulos pasaron una noche de pesca. “</a:t>
            </a: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aquella noche no pescaron nada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3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Qué pasó a la mañana siguiente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460073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ENCUENTRO EN GALILEA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4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3267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29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29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encuentro 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Jesús hace tres preguntas a Pedro, todas relacionadas con el amor a su maestro “</a:t>
            </a:r>
            <a:r>
              <a:rPr lang="es-ES" sz="29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Pedro, me amas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” (ver </a:t>
            </a:r>
            <a:r>
              <a:rPr lang="es-ES" sz="29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21:</a:t>
            </a:r>
            <a:r>
              <a:rPr lang="es-ES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15 - 17</a:t>
            </a:r>
            <a:r>
              <a:rPr lang="es-E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s-PE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29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2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qué es importante comprender el verbo ‘</a:t>
            </a:r>
            <a:r>
              <a:rPr lang="es-PE" sz="29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agapaō</a:t>
            </a:r>
            <a:r>
              <a:rPr lang="es-PE" sz="2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2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amor</a:t>
            </a:r>
            <a:r>
              <a:rPr lang="es-ES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ES" sz="2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 que usa Jesús y ‘</a:t>
            </a:r>
            <a:r>
              <a:rPr lang="es-PE" sz="29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fileō</a:t>
            </a:r>
            <a:r>
              <a:rPr lang="es-PE" sz="2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(amor)’</a:t>
            </a:r>
            <a:r>
              <a:rPr lang="es-ES" sz="29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que usa Pedro</a:t>
            </a:r>
            <a:r>
              <a:rPr lang="es-E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460073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ENCUENTRO EN GALILEA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sz="32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respuestas de Pedro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reflejan que su triple negación le enseñaron a ser humilde, lo cual fue valorada por Jesús para restaurarlo para el ministerio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460073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ENCUENTRO EN GALILEA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574699" y="4018403"/>
            <a:ext cx="2857227" cy="2647061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3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humildad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hace que el centro de atención sea Cristo y no uno mismo.</a:t>
            </a:r>
          </a:p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PE" sz="3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restaurar a Pedro</a:t>
            </a:r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, Jesús predijo la muerte que él tendría (</a:t>
            </a:r>
            <a:r>
              <a:rPr lang="es-PE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PE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21:</a:t>
            </a:r>
            <a:r>
              <a:rPr lang="es-PE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460073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ENCUENTRO EN GALILEA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360023" y="-143768"/>
            <a:ext cx="1447401" cy="178981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1" y="-11254"/>
            <a:ext cx="1668995" cy="1486093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708040" y="3097669"/>
            <a:ext cx="82761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presenta a Jesús como el mensajero celestial “</a:t>
            </a:r>
            <a:r>
              <a:rPr lang="es-E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verbo hecho carne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que vino a alumbrar a un mundo en tinieblas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4, 5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ver </a:t>
            </a:r>
            <a:r>
              <a:rPr lang="es-ES" sz="3200" dirty="0" err="1">
                <a:latin typeface="Arial" panose="020B0604020202020204" pitchFamily="34" charset="0"/>
                <a:cs typeface="Arial" panose="020B0604020202020204" pitchFamily="34" charset="0"/>
              </a:rPr>
              <a:t>tam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19 - 21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4" y="2420782"/>
            <a:ext cx="431665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LUZ O LA OSCURIDAD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/>
          <a:stretch/>
        </p:blipFill>
        <p:spPr>
          <a:xfrm>
            <a:off x="9426636" y="4505324"/>
            <a:ext cx="2765364" cy="23526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397004" y="1021641"/>
            <a:ext cx="2093770" cy="371953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289349" y="339765"/>
            <a:ext cx="126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TEMAS EN EL EVANGELIO DE</a:t>
            </a:r>
            <a:endParaRPr lang="es-ES" sz="12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3315057" y="345512"/>
            <a:ext cx="1291957" cy="432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F2750E"/>
                </a:solidFill>
                <a:latin typeface="Algerian" panose="04020705040A02060702" pitchFamily="82" charset="0"/>
              </a:rPr>
              <a:t>JUAN</a:t>
            </a:r>
            <a:endParaRPr lang="es-ES" sz="2800" b="1" dirty="0">
              <a:solidFill>
                <a:srgbClr val="F2750E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Verde amarill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5985</TotalTime>
  <Words>1021</Words>
  <Application>Microsoft Office PowerPoint</Application>
  <PresentationFormat>Panorámica</PresentationFormat>
  <Paragraphs>136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30" baseType="lpstr">
      <vt:lpstr>Algerian</vt:lpstr>
      <vt:lpstr>Arial</vt:lpstr>
      <vt:lpstr>Bahnschrift SemiCondensed</vt:lpstr>
      <vt:lpstr>Calibri</vt:lpstr>
      <vt:lpstr>Calisto MT</vt:lpstr>
      <vt:lpstr>Cambria</vt:lpstr>
      <vt:lpstr>Century Gothic</vt:lpstr>
      <vt:lpstr>Symbol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1007</cp:revision>
  <dcterms:created xsi:type="dcterms:W3CDTF">2021-04-22T22:59:41Z</dcterms:created>
  <dcterms:modified xsi:type="dcterms:W3CDTF">2024-12-27T04:46:13Z</dcterms:modified>
</cp:coreProperties>
</file>