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74" r:id="rId2"/>
    <p:sldId id="359" r:id="rId3"/>
    <p:sldId id="275" r:id="rId4"/>
    <p:sldId id="276" r:id="rId5"/>
    <p:sldId id="386" r:id="rId6"/>
    <p:sldId id="396" r:id="rId7"/>
    <p:sldId id="397" r:id="rId8"/>
    <p:sldId id="398" r:id="rId9"/>
    <p:sldId id="369" r:id="rId10"/>
    <p:sldId id="399" r:id="rId11"/>
    <p:sldId id="400" r:id="rId12"/>
    <p:sldId id="401" r:id="rId13"/>
    <p:sldId id="372" r:id="rId14"/>
    <p:sldId id="402" r:id="rId15"/>
    <p:sldId id="403" r:id="rId16"/>
    <p:sldId id="383" r:id="rId17"/>
    <p:sldId id="290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36A8B09-6A3F-43C1-888B-3DF313B3B62E}">
          <p14:sldIdLst>
            <p14:sldId id="274"/>
            <p14:sldId id="359"/>
            <p14:sldId id="275"/>
            <p14:sldId id="276"/>
            <p14:sldId id="386"/>
            <p14:sldId id="396"/>
            <p14:sldId id="397"/>
            <p14:sldId id="398"/>
            <p14:sldId id="369"/>
            <p14:sldId id="399"/>
            <p14:sldId id="400"/>
            <p14:sldId id="401"/>
            <p14:sldId id="372"/>
            <p14:sldId id="402"/>
            <p14:sldId id="403"/>
            <p14:sldId id="383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72CFC"/>
    <a:srgbClr val="008080"/>
    <a:srgbClr val="F2750E"/>
    <a:srgbClr val="333300"/>
    <a:srgbClr val="0000CC"/>
    <a:srgbClr val="FF3399"/>
    <a:srgbClr val="9D0720"/>
    <a:srgbClr val="FF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7" autoAdjust="0"/>
    <p:restoredTop sz="79903" autoAdjust="0"/>
  </p:normalViewPr>
  <p:slideViewPr>
    <p:cSldViewPr snapToGrid="0">
      <p:cViewPr varScale="1">
        <p:scale>
          <a:sx n="89" d="100"/>
          <a:sy n="89" d="100"/>
        </p:scale>
        <p:origin x="96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ACF7-E352-470C-8041-55A8BED73473}" type="datetimeFigureOut">
              <a:rPr lang="es-PE" smtClean="0"/>
              <a:t>28/03/2025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2738F-9FAB-4AEE-B24B-AA33CE4BFD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935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738F-9FAB-4AEE-B24B-AA33CE4BFD56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386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28/03/2025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142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28/03/2025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92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28/03/2025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617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28/03/2025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167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28/03/2025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380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28/03/2025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21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28/03/2025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011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28/03/2025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500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28/03/2025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499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28/03/2025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845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28/03/2025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0108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28/03/2025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5209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28/03/2025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402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28/03/2025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88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28/03/2025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5133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28/03/2025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015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8E0D0-397E-47C5-9D92-71408B7E676B}" type="datetimeFigureOut">
              <a:rPr lang="es-PE" smtClean="0"/>
              <a:t>28/03/2025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541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microsoft.com/office/2007/relationships/hdphoto" Target="../media/hdphoto4.wdp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83753" y="-203011"/>
            <a:ext cx="1648025" cy="203789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874C51B-5A5F-4B1C-A5C6-CA68E090A36C}"/>
              </a:ext>
            </a:extLst>
          </p:cNvPr>
          <p:cNvSpPr txBox="1"/>
          <p:nvPr/>
        </p:nvSpPr>
        <p:spPr>
          <a:xfrm>
            <a:off x="3335103" y="2012168"/>
            <a:ext cx="46497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rgbClr val="008080"/>
                </a:solidFill>
                <a:latin typeface="Calisto MT" panose="02040603050505030304" pitchFamily="18" charset="0"/>
              </a:rPr>
              <a:t>Lección 13 </a:t>
            </a:r>
            <a:endParaRPr lang="es-PE" sz="6600" b="1" dirty="0">
              <a:solidFill>
                <a:srgbClr val="008080"/>
              </a:solidFill>
              <a:latin typeface="Calisto MT" panose="02040603050505030304" pitchFamily="18" charset="0"/>
            </a:endParaRPr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541332" y="3360512"/>
            <a:ext cx="81202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ELAMOR ES EL CUMPLIMIENTO DE LA LEY</a:t>
            </a:r>
            <a:endParaRPr lang="es-PE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88813" y="1818068"/>
            <a:ext cx="2459116" cy="5693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1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I Trimestre</a:t>
            </a:r>
            <a:endParaRPr lang="es-PE" sz="31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203999" y="927557"/>
            <a:ext cx="2093770" cy="37195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" b="100000" l="104" r="99792">
                        <a14:foregroundMark x1="56146" y1="76296" x2="60729" y2="94074"/>
                        <a14:foregroundMark x1="24688" y1="36852" x2="24688" y2="72222"/>
                        <a14:foregroundMark x1="45208" y1="60556" x2="45521" y2="81111"/>
                        <a14:foregroundMark x1="59062" y1="37037" x2="61250" y2="66481"/>
                        <a14:foregroundMark x1="76146" y1="57222" x2="74167" y2="81667"/>
                        <a14:backgroundMark x1="12396" y1="11296" x2="34583" y2="13704"/>
                        <a14:backgroundMark x1="40417" y1="29444" x2="43438" y2="45926"/>
                        <a14:backgroundMark x1="4479" y1="19259" x2="6354" y2="64444"/>
                        <a14:backgroundMark x1="10313" y1="73519" x2="11458" y2="59074"/>
                        <a14:backgroundMark x1="34688" y1="60000" x2="33854" y2="85370"/>
                        <a14:backgroundMark x1="5521" y1="76481" x2="15208" y2="80741"/>
                        <a14:backgroundMark x1="22292" y1="83704" x2="22813" y2="88889"/>
                        <a14:backgroundMark x1="51354" y1="58333" x2="51875" y2="83148"/>
                        <a14:backgroundMark x1="69896" y1="55556" x2="68750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6" t="17789" r="11528"/>
          <a:stretch/>
        </p:blipFill>
        <p:spPr>
          <a:xfrm flipH="1">
            <a:off x="188813" y="5210142"/>
            <a:ext cx="2705039" cy="158571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81" y="12496"/>
            <a:ext cx="1907833" cy="1698757"/>
          </a:xfrm>
          <a:prstGeom prst="rect">
            <a:avLst/>
          </a:prstGeom>
        </p:spPr>
      </p:pic>
      <p:sp>
        <p:nvSpPr>
          <p:cNvPr id="33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21285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20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30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7E71E2D-7BE3-CF30-686A-8B16A1CAC1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81168BB-BDBC-3715-7152-061467F585CC}"/>
              </a:ext>
            </a:extLst>
          </p:cNvPr>
          <p:cNvSpPr txBox="1"/>
          <p:nvPr/>
        </p:nvSpPr>
        <p:spPr>
          <a:xfrm>
            <a:off x="982215" y="3088347"/>
            <a:ext cx="82761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ley</a:t>
            </a:r>
            <a:r>
              <a:rPr lang="es-ES" sz="32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 muestra el pecado (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Rom. 3: 20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la gracia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nos salva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 condenación del pecado (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Efe 2: 8</a:t>
            </a: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y nos da el poder para obedecer la ley con amor y gratitud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8">
            <a:extLst>
              <a:ext uri="{FF2B5EF4-FFF2-40B4-BE49-F238E27FC236}">
                <a16:creationId xmlns:a16="http://schemas.microsoft.com/office/drawing/2014/main" id="{74FF3E94-B918-E54B-CBAB-F529F5FA1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A8E0E3DB-6F21-D7B4-A0F9-D069D5190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3AECB641-2341-4FE6-3BF1-9F768CDE7F7F}"/>
              </a:ext>
            </a:extLst>
          </p:cNvPr>
          <p:cNvSpPr/>
          <p:nvPr/>
        </p:nvSpPr>
        <p:spPr>
          <a:xfrm>
            <a:off x="1453834" y="2420782"/>
            <a:ext cx="363575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LEY Y LA GRACIA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18777371-7E64-7B8F-F01F-A707254D4C6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812A29B-E579-4030-5232-C23416A653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DFB3BD7C-BB4F-9F2D-1467-76278661B981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728AECA9-47F3-0803-E66E-9A624D47BE03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CBCA851-44EE-5CCA-4495-5FCEDCD73DC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14D30C3-10F4-59C1-1D0C-426A4FAD76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FE6AAC04-AD21-F7F5-6966-FB4D4C6468B8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C3E90217-92CE-D383-6F41-E6CF11812AC8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55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F9D2344-C7EC-0869-4162-10EBE8EAD3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3967704-9D16-9AAF-2516-CC3E52D82B81}"/>
              </a:ext>
            </a:extLst>
          </p:cNvPr>
          <p:cNvSpPr txBox="1"/>
          <p:nvPr/>
        </p:nvSpPr>
        <p:spPr>
          <a:xfrm>
            <a:off x="982215" y="3088347"/>
            <a:ext cx="82761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salvación</a:t>
            </a:r>
            <a:r>
              <a:rPr lang="es-ES" sz="3200" dirty="0">
                <a:solidFill>
                  <a:srgbClr val="FF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es por obras, ya que la salvación es por gracia mediante la fe. 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lo tanto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las obras son frutos naturales de la fe (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Efe 2: 10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8">
            <a:extLst>
              <a:ext uri="{FF2B5EF4-FFF2-40B4-BE49-F238E27FC236}">
                <a16:creationId xmlns:a16="http://schemas.microsoft.com/office/drawing/2014/main" id="{0DF20419-687A-F61A-F0A7-90C802546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6BE565B2-01D9-08A4-C5D2-46E4C5276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F3639CE2-9271-9D46-1F4E-24028E9ADEDA}"/>
              </a:ext>
            </a:extLst>
          </p:cNvPr>
          <p:cNvSpPr/>
          <p:nvPr/>
        </p:nvSpPr>
        <p:spPr>
          <a:xfrm>
            <a:off x="1453834" y="2420782"/>
            <a:ext cx="363575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LEY Y LA GRACIA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DD28EC3C-3016-6C9E-67CE-8B5473030E49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BA61D56-9254-EE3E-4694-0C275CBCF5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BA81BFED-8548-6918-7894-21E348D511E3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4BC2FE39-2840-2831-FD5A-7DF5DE35386C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98E12C5-3928-39D6-3E76-7330496A76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E0A1885-3F9C-5AAF-C016-F232B2E06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26B05010-496B-0544-8C72-D0B804DA4CCF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2E4DEAAF-3BAE-FD00-657F-4156A3C0A31A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07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BA306C1-15D5-FD22-A141-6C0A659A93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5C5D878-2EEA-0D4D-A7A3-93D57B4B12A4}"/>
              </a:ext>
            </a:extLst>
          </p:cNvPr>
          <p:cNvSpPr txBox="1"/>
          <p:nvPr/>
        </p:nvSpPr>
        <p:spPr>
          <a:xfrm>
            <a:off x="982215" y="3088347"/>
            <a:ext cx="82761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32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gracia</a:t>
            </a:r>
            <a:r>
              <a:rPr lang="es-ES" sz="32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no son rivales.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La ley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nos señala el camino, y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la gracia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nos da la fuerza para recorrerlo con gozo.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8">
            <a:extLst>
              <a:ext uri="{FF2B5EF4-FFF2-40B4-BE49-F238E27FC236}">
                <a16:creationId xmlns:a16="http://schemas.microsoft.com/office/drawing/2014/main" id="{E4F246B0-6D91-C066-C394-642FC6EB1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C5DF7C99-BF20-3F91-0B16-77EB913BC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84EBFA51-E1D4-A819-2B37-E21155DB7950}"/>
              </a:ext>
            </a:extLst>
          </p:cNvPr>
          <p:cNvSpPr/>
          <p:nvPr/>
        </p:nvSpPr>
        <p:spPr>
          <a:xfrm>
            <a:off x="1453834" y="2420782"/>
            <a:ext cx="363575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LEY Y LA GRACIA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2147211A-A260-278F-8584-8FFA30474E5C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811A064-D651-C075-CD94-15C54D43AA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EC33A378-6CEF-E9FF-841D-9A980CBFB76F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5D0BC4A1-6720-55B2-DF9A-F6BBAD483D0A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3BBD89C-3376-80DA-8DC5-FC93F0146C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90719E7-4EF3-19D6-A4D0-1978DD55AB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8C96F6EA-E463-A6CB-4BD2-BFC2F75533BB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323C025E-4814-CF8C-12A5-B7F2F9AEDF62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7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2B545E66-95AF-43F5-B7A6-449624BD9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015139" y="3182818"/>
            <a:ext cx="8508699" cy="246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ley de Dios</a:t>
            </a:r>
            <a:r>
              <a:rPr lang="es-ES" sz="3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 fundamentado en el amor, por eso, de acuerdo con la Escritura “</a:t>
            </a:r>
            <a:r>
              <a:rPr lang="es-ES" sz="30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que ama a su prójimo ha cumplido la ley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 13: 8, 10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0">
              <a:spcBef>
                <a:spcPts val="500"/>
              </a:spcBef>
              <a:buNone/>
            </a:pP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clase de amor es el que cumple la ley</a:t>
            </a: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PE" sz="3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2" y="2420782"/>
            <a:ext cx="5266145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CUMPLIMIENTO DE LA LEY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4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5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6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D3FFCA5-901B-5EAC-6FDC-5F3C2AE10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A590E74-F71E-3380-9775-92A72C37A008}"/>
              </a:ext>
            </a:extLst>
          </p:cNvPr>
          <p:cNvSpPr txBox="1"/>
          <p:nvPr/>
        </p:nvSpPr>
        <p:spPr>
          <a:xfrm>
            <a:off x="1015139" y="3182818"/>
            <a:ext cx="8508699" cy="246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9A00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Jesús</a:t>
            </a: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enseñó que lo más importante de la ley es “</a:t>
            </a:r>
            <a:r>
              <a:rPr lang="es-ES" sz="30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justicia, la misericordia y la fe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 23: 23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Por lo tanto, amar al prójimo es más que cuidarnos de no violar la ley.</a:t>
            </a:r>
            <a:endParaRPr lang="es-PE" sz="3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Según </a:t>
            </a:r>
            <a:r>
              <a:rPr lang="es-ES" sz="3000" b="1" dirty="0">
                <a:solidFill>
                  <a:srgbClr val="9A00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Jesús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cómo cumplimos la ley</a:t>
            </a: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PE" sz="3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46DC73B6-2A90-C951-3134-2DC4DB35A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24D8EA78-146E-6C2A-AFA7-3C85ABD8CFA6}"/>
              </a:ext>
            </a:extLst>
          </p:cNvPr>
          <p:cNvSpPr/>
          <p:nvPr/>
        </p:nvSpPr>
        <p:spPr>
          <a:xfrm>
            <a:off x="1453832" y="2420782"/>
            <a:ext cx="5266145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CUMPLIMIENTO DE LA LEY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D6928DF6-2175-AAA8-F471-67EE3C5C5D52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A6946FC-E663-FFF8-6370-BDF6D72023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A4F972D-675B-16B2-8BA0-7BE19E5564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8885C181-3980-4939-C08F-ECD093A638E6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2EFD2B11-8BA1-D30B-07E7-7BAAD9825AF7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0AF78AD-AA62-4D8C-0448-850EBA4BE7E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564ED67-54BD-B68D-48FF-B24854F221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922EFEE4-6F81-BCA6-0A62-0CEF83DC025D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1D584A54-ECCD-6DE3-3135-6C1B41975463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1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6E0ED69-BF52-A677-28DE-AD1FD6C73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99FF836-7B69-9AF1-FB81-FDE05661ADD8}"/>
              </a:ext>
            </a:extLst>
          </p:cNvPr>
          <p:cNvSpPr txBox="1"/>
          <p:nvPr/>
        </p:nvSpPr>
        <p:spPr>
          <a:xfrm>
            <a:off x="1015139" y="3182818"/>
            <a:ext cx="8508699" cy="2926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9A00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 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aprueba la injusticia social (ver 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Sant 2: 1 - 9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Su deseo es que todo discípulo siga su ejemplo “</a:t>
            </a:r>
            <a:r>
              <a:rPr lang="es-ES" sz="30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os améis unos a otros, como yo os he amado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Jn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13: 35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Cuál es la evidencia de que somos discípulos de Jesús</a:t>
            </a: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PE" sz="3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B9394A86-B865-C7A7-9762-598C3536D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3B1608DB-538E-2F83-1E9F-9A09B235852C}"/>
              </a:ext>
            </a:extLst>
          </p:cNvPr>
          <p:cNvSpPr/>
          <p:nvPr/>
        </p:nvSpPr>
        <p:spPr>
          <a:xfrm>
            <a:off x="1453832" y="2420782"/>
            <a:ext cx="5266145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CUMPLIMIENTO DE LA LEY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FFCEAAEE-5286-550F-F777-E72B10F397E6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BDB70D1-4410-5173-FADA-F3C7570784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8264E9F-0A6A-66C0-0515-CFDD7F23FC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CD3C9E2D-4493-5C09-644A-B2534338B18D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B9794261-8255-E171-EC9B-4D87B667E019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7193C46-0957-DA80-A6EB-2D67D3217C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EC23B48-D3A2-00D3-8C18-FF61961928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5C095CC8-0E7D-1871-3EE0-D63DBF34A251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BF758A0D-9C49-08B6-DAC8-A29D9776AA8E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5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EA9CD7C-A8E9-4FCA-A336-78C578A1F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90" y="3678726"/>
            <a:ext cx="3796810" cy="31792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31C202-D706-4509-9A93-5D0909BCC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8" y="1726332"/>
            <a:ext cx="3361049" cy="869169"/>
          </a:xfrm>
          <a:prstGeom prst="rect">
            <a:avLst/>
          </a:prstGeom>
        </p:spPr>
      </p:pic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D51D5CDC-C2D9-42C2-827A-032F3F764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094" y="1647013"/>
            <a:ext cx="4258220" cy="67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E62271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sentir</a:t>
            </a: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E6227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B7CD108-FCE4-4039-B4B0-0FC99AB0B3B7}"/>
              </a:ext>
            </a:extLst>
          </p:cNvPr>
          <p:cNvSpPr txBox="1"/>
          <p:nvPr/>
        </p:nvSpPr>
        <p:spPr>
          <a:xfrm>
            <a:off x="1077384" y="2745427"/>
            <a:ext cx="91141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¿Puede la ley y el amor estar separado?</a:t>
            </a:r>
          </a:p>
          <a:p>
            <a:endParaRPr lang="es-ES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¿Crees que el que recibió la gracia ya no debe cumplir la ley? ¿Por qué?</a:t>
            </a:r>
          </a:p>
          <a:p>
            <a:endParaRPr lang="es-ES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podemos ser agentes de justicia y misericordia?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4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A613472C-A40D-4B81-A796-B6A8DC0B8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4" y="1590444"/>
            <a:ext cx="3328598" cy="1011468"/>
          </a:xfrm>
          <a:prstGeom prst="rect">
            <a:avLst/>
          </a:prstGeom>
        </p:spPr>
      </p:pic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9D32AE90-9A3F-42B3-9347-2A5C6ABEC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493" y="1637947"/>
            <a:ext cx="4236449" cy="67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9D0720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9D07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Y dígame ¿qué se supone que debo hacer? | Grandes Pymes">
            <a:extLst>
              <a:ext uri="{FF2B5EF4-FFF2-40B4-BE49-F238E27FC236}">
                <a16:creationId xmlns:a16="http://schemas.microsoft.com/office/drawing/2014/main" id="{454B2F21-B121-4764-AFDA-9B89A40D9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626" b="91392" l="19193" r="79654">
                        <a14:foregroundMark x1="34267" y1="33859" x2="34267" y2="33859"/>
                        <a14:foregroundMark x1="38797" y1="21808" x2="38797" y2="21808"/>
                        <a14:foregroundMark x1="33773" y1="19656" x2="24300" y2="34864"/>
                        <a14:foregroundMark x1="37974" y1="32712" x2="42586" y2="53515"/>
                        <a14:foregroundMark x1="32208" y1="11765" x2="40774" y2="12912"/>
                        <a14:foregroundMark x1="40774" y1="12912" x2="41021" y2="12626"/>
                        <a14:foregroundMark x1="22241" y1="29555" x2="21829" y2="45050"/>
                        <a14:foregroundMark x1="21829" y1="45050" x2="20923" y2="52798"/>
                        <a14:foregroundMark x1="20923" y1="52798" x2="21252" y2="57819"/>
                        <a14:foregroundMark x1="26524" y1="43615" x2="27018" y2="58250"/>
                        <a14:foregroundMark x1="19193" y1="48637" x2="19193" y2="48637"/>
                        <a14:foregroundMark x1="55766" y1="87231" x2="61203" y2="87374"/>
                        <a14:foregroundMark x1="57990" y1="91392" x2="57990" y2="91392"/>
                        <a14:foregroundMark x1="68204" y1="23673" x2="68204" y2="23673"/>
                        <a14:foregroundMark x1="69852" y1="23386" x2="71499" y2="25968"/>
                        <a14:foregroundMark x1="68699" y1="21664" x2="68699" y2="21664"/>
                        <a14:foregroundMark x1="68122" y1="21377" x2="68122" y2="21377"/>
                        <a14:foregroundMark x1="67051" y1="21951" x2="67051" y2="21951"/>
                        <a14:foregroundMark x1="67216" y1="21521" x2="67216" y2="21521"/>
                        <a14:foregroundMark x1="70346" y1="22382" x2="70346" y2="22382"/>
                        <a14:foregroundMark x1="71005" y1="23099" x2="71005" y2="23099"/>
                        <a14:foregroundMark x1="71499" y1="23242" x2="71499" y2="23242"/>
                        <a14:foregroundMark x1="69522" y1="21521" x2="69522" y2="21521"/>
                        <a14:foregroundMark x1="70264" y1="22382" x2="70264" y2="22382"/>
                        <a14:foregroundMark x1="70016" y1="22382" x2="70016" y2="22382"/>
                        <a14:foregroundMark x1="70840" y1="22382" x2="70840" y2="22382"/>
                        <a14:foregroundMark x1="70099" y1="21808" x2="70099" y2="21808"/>
                        <a14:foregroundMark x1="66722" y1="21664" x2="66722" y2="21664"/>
                        <a14:foregroundMark x1="66392" y1="21664" x2="66392" y2="21664"/>
                        <a14:foregroundMark x1="67628" y1="21377" x2="67628" y2="21377"/>
                        <a14:foregroundMark x1="68699" y1="21234" x2="68699" y2="21234"/>
                        <a14:foregroundMark x1="69275" y1="21377" x2="69275" y2="21377"/>
                        <a14:foregroundMark x1="69852" y1="21664" x2="69852" y2="21664"/>
                        <a14:foregroundMark x1="67298" y1="21521" x2="67298" y2="21521"/>
                        <a14:foregroundMark x1="76606" y1="74319" x2="76606" y2="74319"/>
                        <a14:foregroundMark x1="79654" y1="73458" x2="79654" y2="73458"/>
                        <a14:backgroundMark x1="66310" y1="21234" x2="66310" y2="21234"/>
                        <a14:backgroundMark x1="40198" y1="84362" x2="40198" y2="84362"/>
                        <a14:backgroundMark x1="31713" y1="80918" x2="31713" y2="80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9" t="8089" r="19088" b="5835"/>
          <a:stretch/>
        </p:blipFill>
        <p:spPr bwMode="auto">
          <a:xfrm rot="925058">
            <a:off x="9095617" y="2272557"/>
            <a:ext cx="2849154" cy="22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620611" y="2718355"/>
            <a:ext cx="7589760" cy="299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AGRADECE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Dios por su ley.</a:t>
            </a:r>
          </a:p>
          <a:p>
            <a:pPr lvl="0">
              <a:lnSpc>
                <a:spcPct val="107000"/>
              </a:lnSpc>
              <a:spcAft>
                <a:spcPts val="600"/>
              </a:spcAft>
            </a:pPr>
            <a:endParaRPr lang="es-ES" sz="5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COMPARTE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otros lo que has aprendido de la lección de esta semana.</a:t>
            </a:r>
          </a:p>
          <a:p>
            <a:pPr lvl="0">
              <a:lnSpc>
                <a:spcPct val="107000"/>
              </a:lnSpc>
              <a:spcAft>
                <a:spcPts val="600"/>
              </a:spcAft>
            </a:pPr>
            <a:endParaRPr lang="es-ES" sz="5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DEJES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fortalecer el hábito de leer cada día tu Biblia y tu lección.</a:t>
            </a:r>
            <a:endParaRPr lang="es-PE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7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1" name="169 CuadroTexto"/>
          <p:cNvSpPr txBox="1"/>
          <p:nvPr/>
        </p:nvSpPr>
        <p:spPr>
          <a:xfrm>
            <a:off x="0" y="6662124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3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BBE4AF8-81DC-4674-838F-DAD51E048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86" y="1787525"/>
            <a:ext cx="4465629" cy="12904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690E1B0-6495-45B9-82D6-892260F41EAD}"/>
              </a:ext>
            </a:extLst>
          </p:cNvPr>
          <p:cNvSpPr txBox="1"/>
          <p:nvPr/>
        </p:nvSpPr>
        <p:spPr>
          <a:xfrm>
            <a:off x="1686757" y="3353229"/>
            <a:ext cx="7963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“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No debáis a nadie nada, sino ámense unos a otros, pues el que ama al prójimo ha cumplido la ley</a:t>
            </a:r>
            <a:r>
              <a:rPr lang="es-ES" sz="3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” </a:t>
            </a:r>
            <a:r>
              <a:rPr lang="es-ES" sz="3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s-ES" sz="3000" b="1" dirty="0">
                <a:solidFill>
                  <a:srgbClr val="00006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Rom 13: 8</a:t>
            </a:r>
            <a:r>
              <a:rPr lang="es-ES" sz="3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).</a:t>
            </a:r>
            <a:endParaRPr lang="es-PE" sz="30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203999" y="927557"/>
            <a:ext cx="2093770" cy="371953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21285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20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3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3A36029-0D90-41A0-B637-12D7551B5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3" y="1716717"/>
            <a:ext cx="3370324" cy="1023006"/>
          </a:xfrm>
          <a:prstGeom prst="rect">
            <a:avLst/>
          </a:prstGeom>
        </p:spPr>
      </p:pic>
      <p:pic>
        <p:nvPicPr>
          <p:cNvPr id="1026" name="Picture 2" descr="Pregunta cartel grabado hombre, mujer pensante, diverso, micrófono png |  PNGEgg">
            <a:extLst>
              <a:ext uri="{FF2B5EF4-FFF2-40B4-BE49-F238E27FC236}">
                <a16:creationId xmlns:a16="http://schemas.microsoft.com/office/drawing/2014/main" id="{967910E5-CECE-4FF0-AEF4-846EEA5F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4556">
                        <a14:foregroundMark x1="73778" y1="24833" x2="73778" y2="24833"/>
                        <a14:foregroundMark x1="86111" y1="13667" x2="86111" y2="13667"/>
                        <a14:foregroundMark x1="89889" y1="13500" x2="89889" y2="13500"/>
                        <a14:foregroundMark x1="94556" y1="16500" x2="94556" y2="16500"/>
                        <a14:foregroundMark x1="89667" y1="61500" x2="89667" y2="61500"/>
                        <a14:foregroundMark x1="80000" y1="56833" x2="80000" y2="56833"/>
                        <a14:foregroundMark x1="61444" y1="12500" x2="61444" y2="12500"/>
                        <a14:foregroundMark x1="52667" y1="16167" x2="52667" y2="16167"/>
                        <a14:backgroundMark x1="51889" y1="17000" x2="51889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23" y="32966"/>
            <a:ext cx="4783196" cy="318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433B3AC-D53A-45A7-838E-F6B11151A392}"/>
              </a:ext>
            </a:extLst>
          </p:cNvPr>
          <p:cNvSpPr txBox="1"/>
          <p:nvPr/>
        </p:nvSpPr>
        <p:spPr>
          <a:xfrm>
            <a:off x="1207363" y="2704302"/>
            <a:ext cx="7738229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47800">
              <a:spcBef>
                <a:spcPts val="600"/>
              </a:spcBef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¿Qué es más importante: obedecer la ley de Dios o amar a los demás? ¿O acaso ambas cosas están inseparablemente unidas?</a:t>
            </a:r>
          </a:p>
          <a:p>
            <a:pPr defTabSz="1447800">
              <a:spcBef>
                <a:spcPts val="600"/>
              </a:spcBef>
            </a:pP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repasar la lección de esta semana </a:t>
            </a:r>
            <a:r>
              <a:rPr lang="es-E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veremos que la LEY y EL AMOR son inseparables.</a:t>
            </a:r>
            <a:endParaRPr lang="es-PE" sz="2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0C2EA84-07CF-4212-AD81-00993DC93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731050"/>
            <a:ext cx="3370325" cy="926857"/>
          </a:xfrm>
          <a:prstGeom prst="rect">
            <a:avLst/>
          </a:prstGeom>
        </p:spPr>
      </p:pic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7" y="2941287"/>
            <a:ext cx="329873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LEY DEL AMOR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632856"/>
            <a:ext cx="4290877" cy="90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2941287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04408" y="4035545"/>
            <a:ext cx="3765403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LEY Y LA GRACIA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19616" y="4035545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6" y="5122512"/>
            <a:ext cx="5196547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CUMPLIMIENTO DE LA LEY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5122512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4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5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75641" y="3202940"/>
            <a:ext cx="828930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ley</a:t>
            </a:r>
            <a:r>
              <a:rPr lang="es-ES" sz="32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una manifestación del carácter de Dios y tiene un doble propósito.</a:t>
            </a:r>
          </a:p>
          <a:p>
            <a:pPr lvl="0">
              <a:spcBef>
                <a:spcPts val="400"/>
              </a:spcBef>
            </a:pPr>
            <a:endParaRPr lang="es-ES" sz="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9263" lvl="0">
              <a:spcBef>
                <a:spcPts val="400"/>
              </a:spcBef>
            </a:pPr>
            <a:r>
              <a:rPr lang="es-ES" sz="3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Primero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Enseñarnos a amar a Dios.</a:t>
            </a:r>
          </a:p>
          <a:p>
            <a:pPr marL="449263" lvl="0">
              <a:spcBef>
                <a:spcPts val="400"/>
              </a:spcBef>
            </a:pPr>
            <a:r>
              <a:rPr lang="es-ES" sz="3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Segundo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Enseñarnos amar al prójimo.</a:t>
            </a:r>
          </a:p>
        </p:txBody>
      </p:sp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40" y="2425753"/>
            <a:ext cx="3307941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LEY DEL AMOR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3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6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5936E06-B8F6-E118-049E-74D9DC34E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4C80246-6871-2639-6DB5-4AA2BCD5B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06B661C-DA03-3EE9-00C9-F6D453AB44F8}"/>
              </a:ext>
            </a:extLst>
          </p:cNvPr>
          <p:cNvSpPr txBox="1"/>
          <p:nvPr/>
        </p:nvSpPr>
        <p:spPr>
          <a:xfrm>
            <a:off x="975641" y="3202940"/>
            <a:ext cx="8289309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9A00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Jesús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declaró “</a:t>
            </a:r>
            <a:r>
              <a:rPr lang="es-ES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estos dos mandamientos dependen toda la ley y los profetas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s-PE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0">
              <a:spcBef>
                <a:spcPts val="400"/>
              </a:spcBef>
              <a:buNone/>
            </a:pP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nos enseña esto sobre la relación entre el amor y la ley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6D553693-AAA6-D898-3AE0-F6AA27B29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85F469CC-BFEB-5BBD-603C-5824CF16A590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C92D3710-E186-BCAA-68E7-E9523BD2F526}"/>
              </a:ext>
            </a:extLst>
          </p:cNvPr>
          <p:cNvSpPr/>
          <p:nvPr/>
        </p:nvSpPr>
        <p:spPr>
          <a:xfrm>
            <a:off x="1453840" y="2425753"/>
            <a:ext cx="3307941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LEY DEL AMOR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0E9CF71-FD4F-711D-27C8-D6D38866A6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FBE9DC6-F767-1544-C5A2-96701BC9D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A98F313-9FFB-292A-8049-48D2818E85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7" name="CuadroTexto 6">
            <a:extLst>
              <a:ext uri="{FF2B5EF4-FFF2-40B4-BE49-F238E27FC236}">
                <a16:creationId xmlns:a16="http://schemas.microsoft.com/office/drawing/2014/main" id="{63784E5C-9BF4-E91B-740F-B212DE297F54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8" name="CuadroTexto 7">
            <a:extLst>
              <a:ext uri="{FF2B5EF4-FFF2-40B4-BE49-F238E27FC236}">
                <a16:creationId xmlns:a16="http://schemas.microsoft.com/office/drawing/2014/main" id="{7FA122FA-E6A3-A112-EB73-1A6B5C672BBE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BCE0784F-C962-082B-42B2-30BD8E89C2F8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FE045F51-3988-1DB5-B343-73EB643C0891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4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5DB661F-FD69-B741-425E-33EE1C8C9B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1331066-D457-A2C0-6130-D5BFEBFA7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A221C41-BE33-4339-70D9-2813611912D3}"/>
              </a:ext>
            </a:extLst>
          </p:cNvPr>
          <p:cNvSpPr txBox="1"/>
          <p:nvPr/>
        </p:nvSpPr>
        <p:spPr>
          <a:xfrm>
            <a:off x="975641" y="3202940"/>
            <a:ext cx="82893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9A00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Jesús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murió para defender la ley y al mismo tiempo para concedernos su gracia. Por lo tanto, la redención no anula la ley de Dios (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 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 6: 1; 7: 7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AF04C656-4947-48B8-6F32-9EDD54950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60F7AE24-7733-7F78-ADAD-FBD9E4F09D7A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952D09E0-2967-7960-BA93-C51D223875E8}"/>
              </a:ext>
            </a:extLst>
          </p:cNvPr>
          <p:cNvSpPr/>
          <p:nvPr/>
        </p:nvSpPr>
        <p:spPr>
          <a:xfrm>
            <a:off x="1453840" y="2425753"/>
            <a:ext cx="3307941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LEY DEL AMOR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5B09D8A-329E-5A35-51AA-A35C512891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C8D7503-66F8-7B90-036E-237AC0997B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D93F6CC-A5DA-D37D-55C8-009EB14310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7" name="CuadroTexto 6">
            <a:extLst>
              <a:ext uri="{FF2B5EF4-FFF2-40B4-BE49-F238E27FC236}">
                <a16:creationId xmlns:a16="http://schemas.microsoft.com/office/drawing/2014/main" id="{0EBF1128-592B-6078-4FA5-F00BF61DD20B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8" name="CuadroTexto 7">
            <a:extLst>
              <a:ext uri="{FF2B5EF4-FFF2-40B4-BE49-F238E27FC236}">
                <a16:creationId xmlns:a16="http://schemas.microsoft.com/office/drawing/2014/main" id="{3BC5A899-4BC0-7400-D491-BA2B59682E4E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D0940C3C-9644-B75F-A3AC-65297DB132BD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8652E220-CDE5-628C-4D0B-01DE6505DB5A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0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AA689DA-7021-9C28-CEC0-6A15E4016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7B72B48-29F3-0047-B1DC-124DAB13D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50B16FC-1DC2-5993-AAF6-0CEF7EBE83E0}"/>
              </a:ext>
            </a:extLst>
          </p:cNvPr>
          <p:cNvSpPr txBox="1"/>
          <p:nvPr/>
        </p:nvSpPr>
        <p:spPr>
          <a:xfrm>
            <a:off x="975641" y="3202940"/>
            <a:ext cx="828930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9A00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Cristo</a:t>
            </a: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dijo que no vino para “</a:t>
            </a:r>
            <a:r>
              <a:rPr lang="es-ES" sz="30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anular la ley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 5: </a:t>
            </a:r>
            <a:r>
              <a:rPr lang="es-ES" sz="3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dijo que: “</a:t>
            </a:r>
            <a:r>
              <a:rPr lang="es-ES" sz="30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mientras exista el cielo y la tierra ni un punto pasará de la ley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v. 18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Porque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s-ES" sz="30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ley</a:t>
            </a:r>
            <a:r>
              <a:rPr lang="es-ES" sz="30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la verdad es santa, justo y bueno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 7: </a:t>
            </a:r>
            <a:r>
              <a:rPr lang="es-ES" sz="3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632ED40F-7F70-8701-955A-F02C30D7C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EA42FB1B-6768-A2E9-9642-5F4C6F267D7C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F1C34888-380F-C922-6313-5E5BB8F4FF55}"/>
              </a:ext>
            </a:extLst>
          </p:cNvPr>
          <p:cNvSpPr/>
          <p:nvPr/>
        </p:nvSpPr>
        <p:spPr>
          <a:xfrm>
            <a:off x="1453840" y="2425753"/>
            <a:ext cx="3307941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LEY DEL AMOR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31CCF6E-30CC-F41A-2B27-0640788888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CDC6BBE-A86A-4E0D-1829-2E8CF6F06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7566C26-0835-BFE3-6D93-8D1DDFA660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7" name="CuadroTexto 6">
            <a:extLst>
              <a:ext uri="{FF2B5EF4-FFF2-40B4-BE49-F238E27FC236}">
                <a16:creationId xmlns:a16="http://schemas.microsoft.com/office/drawing/2014/main" id="{F4E1A62B-5360-12E6-1FB0-C54DBE489061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8" name="CuadroTexto 7">
            <a:extLst>
              <a:ext uri="{FF2B5EF4-FFF2-40B4-BE49-F238E27FC236}">
                <a16:creationId xmlns:a16="http://schemas.microsoft.com/office/drawing/2014/main" id="{99896980-294E-6DB3-8CC4-2F8EDFE4E0A5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A544BD21-A4C9-5953-B97E-2CCD9B7F2A7A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4990DFE1-3498-C87B-3588-2DC925BA6D4A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82215" y="3088347"/>
            <a:ext cx="8276161" cy="3159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menudo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se escucha que la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ley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la gracia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están en oposición, pero en realidad, ambas provienen de Dios y cumplen propósitos diferentes 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acuerdo con el amor y la justicia de Dios.</a:t>
            </a:r>
            <a:endParaRPr lang="es-PE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0">
              <a:spcBef>
                <a:spcPts val="400"/>
              </a:spcBef>
              <a:buNone/>
            </a:pPr>
            <a:r>
              <a:rPr lang="es-E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28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Cuál es la función de la ley y la función de la gracia</a:t>
            </a:r>
            <a:r>
              <a:rPr lang="es-E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4" y="2420782"/>
            <a:ext cx="363575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LEY Y LA GRACIA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8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9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7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piral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6058</TotalTime>
  <Words>1003</Words>
  <Application>Microsoft Office PowerPoint</Application>
  <PresentationFormat>Panorámica</PresentationFormat>
  <Paragraphs>129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Calisto MT</vt:lpstr>
      <vt:lpstr>Cambria</vt:lpstr>
      <vt:lpstr>Century Gothic</vt:lpstr>
      <vt:lpstr>Symbol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ENOC</cp:lastModifiedBy>
  <cp:revision>1030</cp:revision>
  <dcterms:created xsi:type="dcterms:W3CDTF">2021-04-22T22:59:41Z</dcterms:created>
  <dcterms:modified xsi:type="dcterms:W3CDTF">2025-03-28T14:59:57Z</dcterms:modified>
</cp:coreProperties>
</file>