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74" r:id="rId2"/>
    <p:sldId id="359" r:id="rId3"/>
    <p:sldId id="275" r:id="rId4"/>
    <p:sldId id="387" r:id="rId5"/>
    <p:sldId id="276" r:id="rId6"/>
    <p:sldId id="386" r:id="rId7"/>
    <p:sldId id="388" r:id="rId8"/>
    <p:sldId id="389" r:id="rId9"/>
    <p:sldId id="390" r:id="rId10"/>
    <p:sldId id="369" r:id="rId11"/>
    <p:sldId id="391" r:id="rId12"/>
    <p:sldId id="392" r:id="rId13"/>
    <p:sldId id="393" r:id="rId14"/>
    <p:sldId id="372" r:id="rId15"/>
    <p:sldId id="394" r:id="rId16"/>
    <p:sldId id="395" r:id="rId17"/>
    <p:sldId id="396" r:id="rId18"/>
    <p:sldId id="383" r:id="rId19"/>
    <p:sldId id="290" r:id="rId2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6A8B09-6A3F-43C1-888B-3DF313B3B62E}">
          <p14:sldIdLst>
            <p14:sldId id="274"/>
            <p14:sldId id="359"/>
            <p14:sldId id="275"/>
            <p14:sldId id="387"/>
            <p14:sldId id="276"/>
            <p14:sldId id="386"/>
            <p14:sldId id="388"/>
            <p14:sldId id="389"/>
            <p14:sldId id="390"/>
            <p14:sldId id="369"/>
            <p14:sldId id="391"/>
            <p14:sldId id="392"/>
            <p14:sldId id="393"/>
            <p14:sldId id="372"/>
            <p14:sldId id="394"/>
            <p14:sldId id="395"/>
            <p14:sldId id="396"/>
            <p14:sldId id="38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9DB"/>
    <a:srgbClr val="D1F4BA"/>
    <a:srgbClr val="F72CFC"/>
    <a:srgbClr val="008080"/>
    <a:srgbClr val="F2750E"/>
    <a:srgbClr val="333300"/>
    <a:srgbClr val="0000CC"/>
    <a:srgbClr val="FF3399"/>
    <a:srgbClr val="9D072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7" autoAdjust="0"/>
    <p:restoredTop sz="79903" autoAdjust="0"/>
  </p:normalViewPr>
  <p:slideViewPr>
    <p:cSldViewPr snapToGrid="0">
      <p:cViewPr>
        <p:scale>
          <a:sx n="80" d="100"/>
          <a:sy n="80" d="100"/>
        </p:scale>
        <p:origin x="446" y="3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CF7-E352-470C-8041-55A8BED73473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738F-9FAB-4AEE-B24B-AA33CE4BFD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93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8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4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9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17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6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8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21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1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50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49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4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10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520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02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8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133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1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E0D0-397E-47C5-9D92-71408B7E676B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4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microsoft.com/office/2007/relationships/hdphoto" Target="../media/hdphoto6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3 Grupo"/>
          <p:cNvGrpSpPr/>
          <p:nvPr/>
        </p:nvGrpSpPr>
        <p:grpSpPr>
          <a:xfrm>
            <a:off x="2086921" y="4764610"/>
            <a:ext cx="3810003" cy="2102915"/>
            <a:chOff x="10330029" y="3685530"/>
            <a:chExt cx="11325222" cy="8014054"/>
          </a:xfrm>
        </p:grpSpPr>
        <p:pic>
          <p:nvPicPr>
            <p:cNvPr id="26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874C51B-5A5F-4B1C-A5C6-CA68E090A36C}"/>
              </a:ext>
            </a:extLst>
          </p:cNvPr>
          <p:cNvSpPr txBox="1"/>
          <p:nvPr/>
        </p:nvSpPr>
        <p:spPr>
          <a:xfrm>
            <a:off x="3423804" y="1850018"/>
            <a:ext cx="4649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008080"/>
                </a:solidFill>
                <a:latin typeface="Calisto MT" panose="02040603050505030304" pitchFamily="18" charset="0"/>
              </a:rPr>
              <a:t>Lección 1 </a:t>
            </a:r>
            <a:endParaRPr lang="es-PE" sz="6600" b="1" dirty="0">
              <a:solidFill>
                <a:srgbClr val="008080"/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541332" y="2873723"/>
            <a:ext cx="82372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ALGUNOS PRINCIPIOS DE INTERPRETACIÓN PROFÉTICA</a:t>
            </a:r>
            <a:endParaRPr lang="es-PE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88813" y="1818068"/>
            <a:ext cx="2459116" cy="569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II Trimestre</a:t>
            </a:r>
            <a:endParaRPr lang="es-PE" sz="31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8813" y="5210142"/>
            <a:ext cx="2705039" cy="158571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t="371" r="6244" b="-371"/>
          <a:stretch/>
        </p:blipFill>
        <p:spPr>
          <a:xfrm>
            <a:off x="318881" y="12496"/>
            <a:ext cx="1743835" cy="1698757"/>
          </a:xfrm>
          <a:prstGeom prst="rect">
            <a:avLst/>
          </a:prstGeom>
        </p:spPr>
      </p:pic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6B053B5-0D36-B73E-A784-31CF2A6D5B80}"/>
              </a:ext>
            </a:extLst>
          </p:cNvPr>
          <p:cNvGrpSpPr/>
          <p:nvPr/>
        </p:nvGrpSpPr>
        <p:grpSpPr>
          <a:xfrm>
            <a:off x="2167339" y="223160"/>
            <a:ext cx="4290593" cy="755329"/>
            <a:chOff x="2227877" y="12496"/>
            <a:chExt cx="4290593" cy="755329"/>
          </a:xfrm>
        </p:grpSpPr>
        <p:sp>
          <p:nvSpPr>
            <p:cNvPr id="33" name="CuadroTexto 6">
              <a:extLst>
                <a:ext uri="{FF2B5EF4-FFF2-40B4-BE49-F238E27FC236}">
                  <a16:creationId xmlns:a16="http://schemas.microsoft.com/office/drawing/2014/main" id="{3F90F040-5738-48C4-8510-2819E076C25E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2" name="CuadroTexto 6">
              <a:extLst>
                <a:ext uri="{FF2B5EF4-FFF2-40B4-BE49-F238E27FC236}">
                  <a16:creationId xmlns:a16="http://schemas.microsoft.com/office/drawing/2014/main" id="{9E85ACFD-1E69-8821-9B4E-3CDD4CC2A65D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B712479B-D090-1AFB-DFD2-D962097ED761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17B65557-0427-59D4-96A6-DF1AA4629208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 flipH="1">
            <a:off x="8899997" y="2828925"/>
            <a:ext cx="3204357" cy="374746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1A26A43-3938-D7D7-4275-299BC3370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65456" y="1044562"/>
            <a:ext cx="2595632" cy="4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82215" y="3088347"/>
            <a:ext cx="8276161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</a:t>
            </a:r>
            <a:r>
              <a:rPr lang="es-PE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ordeno sellar parte de las profecías reveladas a Daniel “</a:t>
            </a:r>
            <a:r>
              <a:rPr lang="es-PE" sz="32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sella</a:t>
            </a:r>
            <a:r>
              <a:rPr lang="es-PE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 libro hasta el tiempo del fin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PE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 12: </a:t>
            </a:r>
            <a:r>
              <a:rPr lang="es-PE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  <a:p>
            <a:pPr marL="355600" lvl="0">
              <a:spcBef>
                <a:spcPts val="400"/>
              </a:spcBef>
            </a:pPr>
            <a:r>
              <a:rPr lang="es-PE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PE" sz="3200" i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profecías quedaron selladas hasta el tiempo del fin</a:t>
            </a:r>
            <a:r>
              <a:rPr lang="es-PE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4" y="2420782"/>
            <a:ext cx="355577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LIBRO SELLADO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8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9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E6C8CE-C077-8FF5-5463-D20CFC65037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2160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7C59499-462D-F522-670C-E7D32BA9D832}"/>
              </a:ext>
            </a:extLst>
          </p:cNvPr>
          <p:cNvSpPr txBox="1"/>
          <p:nvPr/>
        </p:nvSpPr>
        <p:spPr>
          <a:xfrm>
            <a:off x="982215" y="3088347"/>
            <a:ext cx="82761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Después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 cumplimiento de las profecías de los 1260 años (</a:t>
            </a:r>
            <a:r>
              <a:rPr lang="es-PE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 7:</a:t>
            </a:r>
            <a:r>
              <a:rPr lang="es-PE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25; </a:t>
            </a:r>
            <a:r>
              <a:rPr lang="es-PE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</a:t>
            </a:r>
            <a:r>
              <a:rPr lang="es-PE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s-PE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2300 años (</a:t>
            </a:r>
            <a:r>
              <a:rPr lang="es-PE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Dan. 8: </a:t>
            </a:r>
            <a:r>
              <a:rPr lang="es-PE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la comprensión de las profecías de Daniel aumentó.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B5003C8-BA92-4026-2531-CA513CCFB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DF196CEE-1410-913B-525F-436F293A4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2">
            <a:extLst>
              <a:ext uri="{FF2B5EF4-FFF2-40B4-BE49-F238E27FC236}">
                <a16:creationId xmlns:a16="http://schemas.microsoft.com/office/drawing/2014/main" id="{7A9CC849-13A5-ACCD-B836-43ED2A2A6143}"/>
              </a:ext>
            </a:extLst>
          </p:cNvPr>
          <p:cNvSpPr/>
          <p:nvPr/>
        </p:nvSpPr>
        <p:spPr>
          <a:xfrm>
            <a:off x="1453834" y="2420782"/>
            <a:ext cx="355577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LIBRO SELLADO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C0770866-2631-3F62-6ADD-D4A9C3467F44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5B736C1-C5A8-1307-3372-B4C9A4DF11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4" name="CuadroTexto 6">
            <a:extLst>
              <a:ext uri="{FF2B5EF4-FFF2-40B4-BE49-F238E27FC236}">
                <a16:creationId xmlns:a16="http://schemas.microsoft.com/office/drawing/2014/main" id="{FA7ADF5F-F3E8-FB3B-E290-AA39CEA06215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5" name="CuadroTexto 7">
            <a:extLst>
              <a:ext uri="{FF2B5EF4-FFF2-40B4-BE49-F238E27FC236}">
                <a16:creationId xmlns:a16="http://schemas.microsoft.com/office/drawing/2014/main" id="{0EA571A6-39B2-BBD3-59A4-80E9C70FA158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5601292-AC88-C861-B714-20CD96E8F0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2DAA4F7-9713-6261-3197-84400D922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8" name="169 CuadroTexto">
            <a:extLst>
              <a:ext uri="{FF2B5EF4-FFF2-40B4-BE49-F238E27FC236}">
                <a16:creationId xmlns:a16="http://schemas.microsoft.com/office/drawing/2014/main" id="{1F29A2FE-DB6F-5AFC-F531-47FA29A8BBBA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4E1F9506-611D-7E6E-F2D8-9C1920FB4744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C3F0DB2-680F-3A72-81E5-0CB3725CD20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40785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96B6CB7-2088-1C40-BB25-58F234DD8A43}"/>
              </a:ext>
            </a:extLst>
          </p:cNvPr>
          <p:cNvSpPr txBox="1"/>
          <p:nvPr/>
        </p:nvSpPr>
        <p:spPr>
          <a:xfrm>
            <a:off x="982215" y="3088347"/>
            <a:ext cx="8276161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William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PE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Miller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llegó a la conclusión de que la “</a:t>
            </a:r>
            <a:r>
              <a:rPr lang="es-PE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purificación del santuario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de </a:t>
            </a:r>
            <a:r>
              <a:rPr lang="es-PE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Daniel 8: 14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 refería a la segunda venida de Cristo.</a:t>
            </a:r>
          </a:p>
          <a:p>
            <a:pPr marL="361950" lvl="0" indent="0">
              <a:spcBef>
                <a:spcPts val="400"/>
              </a:spcBef>
              <a:buNone/>
            </a:pPr>
            <a:r>
              <a:rPr lang="es-PE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PE" sz="3200" i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estuvo mal en la interpretación de Miller</a:t>
            </a:r>
            <a:r>
              <a:rPr lang="es-PE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3DAE943-6C71-36DE-2856-4E3AD33B1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B8500EBF-3336-FEFD-CCEB-B8104C848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2">
            <a:extLst>
              <a:ext uri="{FF2B5EF4-FFF2-40B4-BE49-F238E27FC236}">
                <a16:creationId xmlns:a16="http://schemas.microsoft.com/office/drawing/2014/main" id="{FAD1D578-CADF-29E0-6792-0AC0296C5097}"/>
              </a:ext>
            </a:extLst>
          </p:cNvPr>
          <p:cNvSpPr/>
          <p:nvPr/>
        </p:nvSpPr>
        <p:spPr>
          <a:xfrm>
            <a:off x="1453834" y="2420782"/>
            <a:ext cx="355577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LIBRO SELLADO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927F9CBE-75DE-98D3-4599-EB56478910BA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F5FE16F-4F6A-73E1-FC0F-BA8E5B77F4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4" name="CuadroTexto 6">
            <a:extLst>
              <a:ext uri="{FF2B5EF4-FFF2-40B4-BE49-F238E27FC236}">
                <a16:creationId xmlns:a16="http://schemas.microsoft.com/office/drawing/2014/main" id="{B96190A8-AE51-CD3B-7883-B6AF0BA2702D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5" name="CuadroTexto 7">
            <a:extLst>
              <a:ext uri="{FF2B5EF4-FFF2-40B4-BE49-F238E27FC236}">
                <a16:creationId xmlns:a16="http://schemas.microsoft.com/office/drawing/2014/main" id="{59F3343B-659B-9F46-1ACD-92ACBA406237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119D4AC-98AF-AF57-DC2B-2DD9CED52A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6248AC4-CBA4-8311-9D0E-4D3A7A7A6A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8" name="169 CuadroTexto">
            <a:extLst>
              <a:ext uri="{FF2B5EF4-FFF2-40B4-BE49-F238E27FC236}">
                <a16:creationId xmlns:a16="http://schemas.microsoft.com/office/drawing/2014/main" id="{9F1610D9-5F3D-DF73-040A-ABB7ABAE6A19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0F39B68D-DE33-6C81-A9ED-1583C2DA64DD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8AF7CAB-4358-0ACA-CE3F-A7C63349C65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43063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D56FC01-6C90-8094-0944-D275CCC76B40}"/>
              </a:ext>
            </a:extLst>
          </p:cNvPr>
          <p:cNvSpPr txBox="1"/>
          <p:nvPr/>
        </p:nvSpPr>
        <p:spPr>
          <a:xfrm>
            <a:off x="982215" y="3088347"/>
            <a:ext cx="8276161" cy="269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indent="0">
              <a:spcBef>
                <a:spcPts val="400"/>
              </a:spcBef>
              <a:buNone/>
            </a:pPr>
            <a:endParaRPr lang="es-PE" sz="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entender las profecías</a:t>
            </a:r>
            <a:r>
              <a:rPr lang="es-PE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necesario estudiar el texto dentro de su contexto y analizar cuidadosamente si armoniza con la totalidad de las Escrituras (ver </a:t>
            </a:r>
            <a:r>
              <a:rPr lang="es-PE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</a:t>
            </a:r>
            <a:r>
              <a:rPr lang="es-PE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24:</a:t>
            </a:r>
            <a:r>
              <a:rPr lang="es-PE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683A07F-329E-E719-205E-E78246903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B6FDB529-44AC-B9C9-9137-C267FF5C4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2">
            <a:extLst>
              <a:ext uri="{FF2B5EF4-FFF2-40B4-BE49-F238E27FC236}">
                <a16:creationId xmlns:a16="http://schemas.microsoft.com/office/drawing/2014/main" id="{31FF045C-3488-444E-AAAD-B6A27C8FB808}"/>
              </a:ext>
            </a:extLst>
          </p:cNvPr>
          <p:cNvSpPr/>
          <p:nvPr/>
        </p:nvSpPr>
        <p:spPr>
          <a:xfrm>
            <a:off x="1453834" y="2420782"/>
            <a:ext cx="355577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LIBRO SELLADO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A4681DAC-0A33-B771-FF7C-E6053E970FEE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E9D520E-72A6-B3CE-B8C1-A77E42A7E0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4" name="CuadroTexto 6">
            <a:extLst>
              <a:ext uri="{FF2B5EF4-FFF2-40B4-BE49-F238E27FC236}">
                <a16:creationId xmlns:a16="http://schemas.microsoft.com/office/drawing/2014/main" id="{67B0A5F0-85EE-5663-152F-4181C7DF0A3F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5" name="CuadroTexto 7">
            <a:extLst>
              <a:ext uri="{FF2B5EF4-FFF2-40B4-BE49-F238E27FC236}">
                <a16:creationId xmlns:a16="http://schemas.microsoft.com/office/drawing/2014/main" id="{87E641B9-6354-77A9-673E-96B091979052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069737B-653B-FE20-63B2-6A32578DD3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AA68116-0064-E29A-51DE-12EDBF4523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8" name="169 CuadroTexto">
            <a:extLst>
              <a:ext uri="{FF2B5EF4-FFF2-40B4-BE49-F238E27FC236}">
                <a16:creationId xmlns:a16="http://schemas.microsoft.com/office/drawing/2014/main" id="{D3E2C8C5-0354-B9F3-5F0F-DD373D506CCD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B5D760F4-A9E3-F09C-76B7-D69BA72432AA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B8A3B43-807C-EC42-A797-049341D9AF1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91141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B545E66-95AF-43F5-B7A6-449624BD9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015140" y="3182818"/>
            <a:ext cx="7413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99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estudiar las profecías bíblicas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fundamental preguntarse ¿su lenguaje debe ser interpretado literal o simbólico?</a:t>
            </a:r>
            <a:endParaRPr lang="es-P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¿FIGURADO O LITERAL?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4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5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4BF227-46C7-7B0F-41DF-B851CB5B0CE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74464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BC0302-972C-B95F-C26F-DE4711898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48200DB-8160-AB33-9A13-B0C4A00F68D9}"/>
              </a:ext>
            </a:extLst>
          </p:cNvPr>
          <p:cNvSpPr txBox="1"/>
          <p:nvPr/>
        </p:nvSpPr>
        <p:spPr>
          <a:xfrm>
            <a:off x="1015139" y="3182818"/>
            <a:ext cx="85086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Otro aspecto clave</a:t>
            </a:r>
            <a:r>
              <a:rPr lang="es-E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ver cómo se ha utilizado esa figura en toda la Escritura. Por ejemplo: en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Daniel 7:7 y 24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‘Cuernos’ simboliza ‘reyes’. Y en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Apocalipsis 12: 1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Efesios 5: 21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‘Mujer’ simboliza ‘iglesia’.</a:t>
            </a: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EE497082-4A31-D3DF-749C-55B40705C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8286768B-2DE7-7950-B9BF-EB8F1BCD6CF7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¿FIGURADO O LITERAL?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D63FF44B-B47A-055E-2407-1D049DDF8B55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D7D20E3-1801-475F-A7AD-546906A4E0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1E69537B-E137-370C-1BCA-A199BE3723D0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7E7BB94A-5A88-D891-4F0F-36D23D55E3C3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429D740-DD12-5DFE-B0F4-11F04BFC27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3F7AFA5-1FFF-B001-7EE4-6DD176F6D2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4B06A20E-19E6-697D-C70A-B2388CC07161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42E0E945-68AB-789D-5C26-D15AD55D4743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E27D208-5A13-2041-1A81-E4CA4B15885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32867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7228A2C-F716-002D-493E-8CCBC497B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B1EE876-E99C-DC0F-DAB7-85FFD6092F3A}"/>
              </a:ext>
            </a:extLst>
          </p:cNvPr>
          <p:cNvSpPr txBox="1"/>
          <p:nvPr/>
        </p:nvSpPr>
        <p:spPr>
          <a:xfrm>
            <a:off x="1015139" y="3182818"/>
            <a:ext cx="85086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99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Escritura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interpreta a sí misma. “</a:t>
            </a:r>
            <a:r>
              <a:rPr lang="es-PE" sz="3200" b="1" i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ninguna</a:t>
            </a:r>
            <a:r>
              <a:rPr lang="es-PE" sz="3200" i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profecía de la Escritura es de interpretación privada; porque nunca la profecía fue traída por voluntad humana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Ped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1: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20, 21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26571D3E-E0B8-15CB-450A-2C4FF2567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48F64472-7BA0-73ED-A0B3-625DD9BBCE65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¿FIGURADO O LITERAL?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8F0E7D67-22A8-C911-3E3C-9727B14F6DE2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678482-804D-8FB9-BF64-1AE1B13868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614618D6-9A93-DC9B-718E-4F2BC04C1C60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1DA175EE-52E1-035A-B1B5-69A7640CC3E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59A9236-35E9-C2CB-45CE-BA3D3F7839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F1713F0-9494-81A9-4E7D-389016A946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018F768F-E4D7-ECF5-5F48-4F931608EFFC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F2F43FDE-9BBB-A97B-0063-467CB5E39D7F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D8A0A09-B860-BCDB-25E4-CEF6A0CF5F0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678640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FE8324B-3ABB-345E-449D-154B27582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8D80DE-1765-E7D0-D178-B693587E077C}"/>
              </a:ext>
            </a:extLst>
          </p:cNvPr>
          <p:cNvSpPr txBox="1"/>
          <p:nvPr/>
        </p:nvSpPr>
        <p:spPr>
          <a:xfrm>
            <a:off x="1015139" y="3182818"/>
            <a:ext cx="85086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solidFill>
                  <a:srgbClr val="CC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</a:t>
            </a:r>
            <a:r>
              <a:rPr lang="es-PE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eligió el lenguaje simbólico para comunicarse mediante las profecías. Por eso, </a:t>
            </a:r>
            <a:r>
              <a:rPr lang="es-E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debemos</a:t>
            </a:r>
            <a:r>
              <a:rPr lang="es-E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evitar que nuestras ideas influyan en la interpretación de un texto</a:t>
            </a:r>
            <a:r>
              <a:rPr lang="es-E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P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6311A388-8A30-2F9B-4353-3D4704A8A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F121AA41-5B8C-7510-39E3-0548FB7893AB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¿FIGURADO O LITERAL?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F609D9D8-F235-9BBE-A58D-E4D5FB4D2111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85843F5-D2F7-25C0-ABF9-516B753246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4078D64B-82F5-8F6C-0B4F-AD4F77AD29A7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3247C436-BCC9-A8C8-4C85-A3400F855DEB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0809046-156E-1583-2D62-E457315BB6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39624C5-5E2A-2775-7D68-2716810964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12794623-1D46-BC56-F0FC-9C51145B2585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D42CCBC8-0766-177A-33A8-17CB31FAA804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069D1E1-DD90-C3B5-B0EC-BB1300F6616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86218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EA9CD7C-A8E9-4FCA-A336-78C578A1F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90" y="3678726"/>
            <a:ext cx="3796810" cy="31792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31C202-D706-4509-9A93-5D0909BCC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" y="1726332"/>
            <a:ext cx="3361049" cy="869169"/>
          </a:xfrm>
          <a:prstGeom prst="rect">
            <a:avLst/>
          </a:prstGeom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D51D5CDC-C2D9-42C2-827A-032F3F76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094" y="1647013"/>
            <a:ext cx="4258220" cy="6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E62271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sentir</a:t>
            </a: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E622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7CD108-FCE4-4039-B4B0-0FC99AB0B3B7}"/>
              </a:ext>
            </a:extLst>
          </p:cNvPr>
          <p:cNvSpPr txBox="1"/>
          <p:nvPr/>
        </p:nvSpPr>
        <p:spPr>
          <a:xfrm>
            <a:off x="1077384" y="2745427"/>
            <a:ext cx="91141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es el foco central de las profecías?</a:t>
            </a:r>
          </a:p>
          <a:p>
            <a:endParaRPr lang="es-ES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actitud debe acompañar al que desea entender las </a:t>
            </a:r>
            <a:r>
              <a:rPr lang="es-E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profecías?</a:t>
            </a:r>
          </a:p>
          <a:p>
            <a:endParaRPr lang="es-ES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¿Porqué es importante comprender el lenguaje simbólico y literal de un texto?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613472C-A40D-4B81-A796-B6A8DC0B8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4" y="1590444"/>
            <a:ext cx="3328598" cy="1011468"/>
          </a:xfrm>
          <a:prstGeom prst="rect">
            <a:avLst/>
          </a:prstGeom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D32AE90-9A3F-42B3-9347-2A5C6ABE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493" y="1637947"/>
            <a:ext cx="4236449" cy="6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9D0720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9D07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Y dígame ¿qué se supone que debo hacer? | Grandes Pymes">
            <a:extLst>
              <a:ext uri="{FF2B5EF4-FFF2-40B4-BE49-F238E27FC236}">
                <a16:creationId xmlns:a16="http://schemas.microsoft.com/office/drawing/2014/main" id="{454B2F21-B121-4764-AFDA-9B89A40D9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26" b="91392" l="19193" r="79654">
                        <a14:foregroundMark x1="34267" y1="33859" x2="34267" y2="33859"/>
                        <a14:foregroundMark x1="38797" y1="21808" x2="38797" y2="21808"/>
                        <a14:foregroundMark x1="33773" y1="19656" x2="24300" y2="34864"/>
                        <a14:foregroundMark x1="37974" y1="32712" x2="42586" y2="53515"/>
                        <a14:foregroundMark x1="32208" y1="11765" x2="40774" y2="12912"/>
                        <a14:foregroundMark x1="40774" y1="12912" x2="41021" y2="12626"/>
                        <a14:foregroundMark x1="22241" y1="29555" x2="21829" y2="45050"/>
                        <a14:foregroundMark x1="21829" y1="45050" x2="20923" y2="52798"/>
                        <a14:foregroundMark x1="20923" y1="52798" x2="21252" y2="57819"/>
                        <a14:foregroundMark x1="26524" y1="43615" x2="27018" y2="58250"/>
                        <a14:foregroundMark x1="19193" y1="48637" x2="19193" y2="48637"/>
                        <a14:foregroundMark x1="55766" y1="87231" x2="61203" y2="87374"/>
                        <a14:foregroundMark x1="57990" y1="91392" x2="57990" y2="91392"/>
                        <a14:foregroundMark x1="68204" y1="23673" x2="68204" y2="23673"/>
                        <a14:foregroundMark x1="69852" y1="23386" x2="71499" y2="25968"/>
                        <a14:foregroundMark x1="68699" y1="21664" x2="68699" y2="21664"/>
                        <a14:foregroundMark x1="68122" y1="21377" x2="68122" y2="21377"/>
                        <a14:foregroundMark x1="67051" y1="21951" x2="67051" y2="21951"/>
                        <a14:foregroundMark x1="67216" y1="21521" x2="67216" y2="21521"/>
                        <a14:foregroundMark x1="70346" y1="22382" x2="70346" y2="22382"/>
                        <a14:foregroundMark x1="71005" y1="23099" x2="71005" y2="23099"/>
                        <a14:foregroundMark x1="71499" y1="23242" x2="71499" y2="23242"/>
                        <a14:foregroundMark x1="69522" y1="21521" x2="69522" y2="21521"/>
                        <a14:foregroundMark x1="70264" y1="22382" x2="70264" y2="22382"/>
                        <a14:foregroundMark x1="70016" y1="22382" x2="70016" y2="22382"/>
                        <a14:foregroundMark x1="70840" y1="22382" x2="70840" y2="22382"/>
                        <a14:foregroundMark x1="70099" y1="21808" x2="70099" y2="21808"/>
                        <a14:foregroundMark x1="66722" y1="21664" x2="66722" y2="21664"/>
                        <a14:foregroundMark x1="66392" y1="21664" x2="66392" y2="21664"/>
                        <a14:foregroundMark x1="67628" y1="21377" x2="67628" y2="21377"/>
                        <a14:foregroundMark x1="68699" y1="21234" x2="68699" y2="21234"/>
                        <a14:foregroundMark x1="69275" y1="21377" x2="69275" y2="21377"/>
                        <a14:foregroundMark x1="69852" y1="21664" x2="69852" y2="21664"/>
                        <a14:foregroundMark x1="67298" y1="21521" x2="67298" y2="21521"/>
                        <a14:foregroundMark x1="76606" y1="74319" x2="76606" y2="74319"/>
                        <a14:foregroundMark x1="79654" y1="73458" x2="79654" y2="73458"/>
                        <a14:backgroundMark x1="66310" y1="21234" x2="66310" y2="21234"/>
                        <a14:backgroundMark x1="40198" y1="84362" x2="40198" y2="84362"/>
                        <a14:backgroundMark x1="31713" y1="80918" x2="31713" y2="8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8089" r="19088" b="5835"/>
          <a:stretch/>
        </p:blipFill>
        <p:spPr bwMode="auto">
          <a:xfrm rot="925058">
            <a:off x="9095617" y="2272557"/>
            <a:ext cx="2849154" cy="22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620611" y="2718355"/>
            <a:ext cx="7589760" cy="3174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sabiduría a Dios para comprender las escrituras.</a:t>
            </a:r>
            <a:endParaRPr lang="es-E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  <a:endParaRPr lang="es-ES" sz="5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  <a:endParaRPr lang="es-PE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7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169 CuadroTexto"/>
          <p:cNvSpPr txBox="1"/>
          <p:nvPr/>
        </p:nvSpPr>
        <p:spPr>
          <a:xfrm>
            <a:off x="0" y="6662124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BBE4AF8-81DC-4674-838F-DAD51E048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86" y="1787525"/>
            <a:ext cx="4465629" cy="1290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90E1B0-6495-45B9-82D6-892260F41EAD}"/>
              </a:ext>
            </a:extLst>
          </p:cNvPr>
          <p:cNvSpPr txBox="1"/>
          <p:nvPr/>
        </p:nvSpPr>
        <p:spPr>
          <a:xfrm>
            <a:off x="1686757" y="3353229"/>
            <a:ext cx="796326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Más alábese en esto el que haya de alabarse: en entenderme y conocerme, que yo soy Jehová, que hago misericordia, juicio y justicia en la tierra, porque estas cosas me agradan, dice Jehová</a:t>
            </a:r>
            <a:r>
              <a:rPr lang="es-ES" sz="3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”</a:t>
            </a:r>
            <a:r>
              <a:rPr lang="es-ES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s-E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Jer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9: 24</a:t>
            </a:r>
            <a:r>
              <a:rPr lang="es-ES" sz="28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).</a:t>
            </a:r>
            <a:endParaRPr lang="es-PE" sz="28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7F186DE-6CDE-0A61-33E9-7025D5A7EFD0}"/>
              </a:ext>
            </a:extLst>
          </p:cNvPr>
          <p:cNvGrpSpPr/>
          <p:nvPr/>
        </p:nvGrpSpPr>
        <p:grpSpPr>
          <a:xfrm>
            <a:off x="2083686" y="63922"/>
            <a:ext cx="4290593" cy="755329"/>
            <a:chOff x="2227877" y="12496"/>
            <a:chExt cx="4290593" cy="755329"/>
          </a:xfrm>
        </p:grpSpPr>
        <p:sp>
          <p:nvSpPr>
            <p:cNvPr id="6" name="CuadroTexto 6">
              <a:extLst>
                <a:ext uri="{FF2B5EF4-FFF2-40B4-BE49-F238E27FC236}">
                  <a16:creationId xmlns:a16="http://schemas.microsoft.com/office/drawing/2014/main" id="{747719ED-77CB-60AD-6331-52D76B8E7515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D275587-1410-C065-824D-5CA08E9848DC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8" name="CuadroTexto 6">
              <a:extLst>
                <a:ext uri="{FF2B5EF4-FFF2-40B4-BE49-F238E27FC236}">
                  <a16:creationId xmlns:a16="http://schemas.microsoft.com/office/drawing/2014/main" id="{BA18D8AF-45CA-22C6-F636-BCC027E1DDBD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AF351302-6314-687B-EC35-ADFCFF951B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59948" y="775745"/>
            <a:ext cx="2595632" cy="46110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40B8975-B795-A08B-FDBA-970A3BED306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4478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3A36029-0D90-41A0-B637-12D7551B5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" y="1716717"/>
            <a:ext cx="3370324" cy="1023006"/>
          </a:xfrm>
          <a:prstGeom prst="rect">
            <a:avLst/>
          </a:prstGeom>
        </p:spPr>
      </p:pic>
      <p:pic>
        <p:nvPicPr>
          <p:cNvPr id="1026" name="Picture 2" descr="Pregunta cartel grabado hombre, mujer pensante, diverso, micrófono png |  PNGEgg">
            <a:extLst>
              <a:ext uri="{FF2B5EF4-FFF2-40B4-BE49-F238E27FC236}">
                <a16:creationId xmlns:a16="http://schemas.microsoft.com/office/drawing/2014/main" id="{967910E5-CECE-4FF0-AEF4-846EEA5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4556">
                        <a14:foregroundMark x1="73778" y1="24833" x2="73778" y2="24833"/>
                        <a14:foregroundMark x1="86111" y1="13667" x2="86111" y2="13667"/>
                        <a14:foregroundMark x1="89889" y1="13500" x2="89889" y2="13500"/>
                        <a14:foregroundMark x1="94556" y1="16500" x2="94556" y2="16500"/>
                        <a14:foregroundMark x1="89667" y1="61500" x2="89667" y2="61500"/>
                        <a14:foregroundMark x1="80000" y1="56833" x2="80000" y2="56833"/>
                        <a14:foregroundMark x1="61444" y1="12500" x2="61444" y2="12500"/>
                        <a14:foregroundMark x1="52667" y1="16167" x2="52667" y2="16167"/>
                        <a14:backgroundMark x1="51889" y1="17000" x2="51889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3" y="32966"/>
            <a:ext cx="4783196" cy="31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3B3AC-D53A-45A7-838E-F6B11151A392}"/>
              </a:ext>
            </a:extLst>
          </p:cNvPr>
          <p:cNvSpPr txBox="1"/>
          <p:nvPr/>
        </p:nvSpPr>
        <p:spPr>
          <a:xfrm>
            <a:off x="1207363" y="2704302"/>
            <a:ext cx="993555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7800">
              <a:spcBef>
                <a:spcPts val="600"/>
              </a:spcBef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Imagina a un viajero navegando en alta mar, rodeado de una espesa niebla. No puede ver ni el horizonte ni las estrellas. Su única esperanza para mantener el rumbo y no naufragar es una brújula. </a:t>
            </a:r>
          </a:p>
          <a:p>
            <a:pPr defTabSz="1447800">
              <a:spcBef>
                <a:spcPts val="600"/>
              </a:spcBef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Así también es la profecía en la Palabra de Dios. En un mundo lleno de confusión y engaños, las profecías son la brújula divina que nos orienta  en el plan de Dios. </a:t>
            </a:r>
            <a:r>
              <a:rPr lang="es-ES" sz="2600" b="1" dirty="0">
                <a:latin typeface="Arial" panose="020B0604020202020204" pitchFamily="34" charset="0"/>
                <a:cs typeface="Arial" panose="020B0604020202020204" pitchFamily="34" charset="0"/>
              </a:rPr>
              <a:t>Pero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al igual que la brújula necesita ser leída correctamente, las profecías deben ser interpretadas con principios firmes.</a:t>
            </a:r>
            <a:endParaRPr lang="es-PE" sz="2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59948" y="775745"/>
            <a:ext cx="2595632" cy="461108"/>
          </a:xfrm>
          <a:prstGeom prst="rect">
            <a:avLst/>
          </a:prstGeom>
        </p:spPr>
      </p:pic>
      <p:sp>
        <p:nvSpPr>
          <p:cNvPr id="2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46F3CD-8FB8-001D-FE64-A81977726DD4}"/>
              </a:ext>
            </a:extLst>
          </p:cNvPr>
          <p:cNvGrpSpPr/>
          <p:nvPr/>
        </p:nvGrpSpPr>
        <p:grpSpPr>
          <a:xfrm>
            <a:off x="1978630" y="89931"/>
            <a:ext cx="4290593" cy="755329"/>
            <a:chOff x="2227877" y="12496"/>
            <a:chExt cx="4290593" cy="755329"/>
          </a:xfrm>
        </p:grpSpPr>
        <p:sp>
          <p:nvSpPr>
            <p:cNvPr id="3" name="CuadroTexto 6">
              <a:extLst>
                <a:ext uri="{FF2B5EF4-FFF2-40B4-BE49-F238E27FC236}">
                  <a16:creationId xmlns:a16="http://schemas.microsoft.com/office/drawing/2014/main" id="{D94AB913-1470-DAA5-5252-0CFCEAD17EE5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180DB83E-16F3-7963-13E8-3099B4C86067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5" name="CuadroTexto 6">
              <a:extLst>
                <a:ext uri="{FF2B5EF4-FFF2-40B4-BE49-F238E27FC236}">
                  <a16:creationId xmlns:a16="http://schemas.microsoft.com/office/drawing/2014/main" id="{B87434C4-D82B-6AA9-DCA0-20FAB12D8D0D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0F637BE-E668-8FAF-9D7E-FAB4363E2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" y="1716717"/>
            <a:ext cx="3370324" cy="1023006"/>
          </a:xfrm>
          <a:prstGeom prst="rect">
            <a:avLst/>
          </a:prstGeom>
        </p:spPr>
      </p:pic>
      <p:pic>
        <p:nvPicPr>
          <p:cNvPr id="6" name="Picture 2" descr="Pregunta cartel grabado hombre, mujer pensante, diverso, micrófono png |  PNGEgg">
            <a:extLst>
              <a:ext uri="{FF2B5EF4-FFF2-40B4-BE49-F238E27FC236}">
                <a16:creationId xmlns:a16="http://schemas.microsoft.com/office/drawing/2014/main" id="{1F7875A7-73B4-2F0C-A9F6-7F4B86E1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4556">
                        <a14:foregroundMark x1="73778" y1="24833" x2="73778" y2="24833"/>
                        <a14:foregroundMark x1="86111" y1="13667" x2="86111" y2="13667"/>
                        <a14:foregroundMark x1="89889" y1="13500" x2="89889" y2="13500"/>
                        <a14:foregroundMark x1="94556" y1="16500" x2="94556" y2="16500"/>
                        <a14:foregroundMark x1="89667" y1="61500" x2="89667" y2="61500"/>
                        <a14:foregroundMark x1="80000" y1="56833" x2="80000" y2="56833"/>
                        <a14:foregroundMark x1="61444" y1="12500" x2="61444" y2="12500"/>
                        <a14:foregroundMark x1="52667" y1="16167" x2="52667" y2="16167"/>
                        <a14:backgroundMark x1="51889" y1="17000" x2="51889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3" y="32966"/>
            <a:ext cx="4783196" cy="31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D829028-544F-B208-3371-730C8923CD7B}"/>
              </a:ext>
            </a:extLst>
          </p:cNvPr>
          <p:cNvSpPr txBox="1"/>
          <p:nvPr/>
        </p:nvSpPr>
        <p:spPr>
          <a:xfrm>
            <a:off x="1144988" y="2884602"/>
            <a:ext cx="72853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7800">
              <a:spcBef>
                <a:spcPts val="600"/>
              </a:spcBef>
            </a:pPr>
            <a:r>
              <a:rPr lang="es-E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 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veremos algunos principios que permiten una comprensión coherente y fiable de la profecía.</a:t>
            </a:r>
            <a:endParaRPr lang="es-PE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A6B32BA-9C23-2001-A7C8-3257F795A6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2C47E49-0987-51CC-423C-81263B327A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9A0C1B3-23AC-2C92-1EC3-1055E72CD6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59948" y="775745"/>
            <a:ext cx="2595632" cy="461108"/>
          </a:xfrm>
          <a:prstGeom prst="rect">
            <a:avLst/>
          </a:prstGeom>
        </p:spPr>
      </p:pic>
      <p:sp>
        <p:nvSpPr>
          <p:cNvPr id="11" name="CuadroTexto 7">
            <a:extLst>
              <a:ext uri="{FF2B5EF4-FFF2-40B4-BE49-F238E27FC236}">
                <a16:creationId xmlns:a16="http://schemas.microsoft.com/office/drawing/2014/main" id="{6E1B1A23-BD44-1C80-78F0-3B2E844F2519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2" name="169 CuadroTexto">
            <a:extLst>
              <a:ext uri="{FF2B5EF4-FFF2-40B4-BE49-F238E27FC236}">
                <a16:creationId xmlns:a16="http://schemas.microsoft.com/office/drawing/2014/main" id="{636951CF-118E-E7DD-0E02-52BD7DF2140F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0471BFB3-2061-9F59-38C7-8FE4768576CE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0796498-8525-EAF8-A2F2-C76EEAD78CFA}"/>
              </a:ext>
            </a:extLst>
          </p:cNvPr>
          <p:cNvGrpSpPr/>
          <p:nvPr/>
        </p:nvGrpSpPr>
        <p:grpSpPr>
          <a:xfrm>
            <a:off x="1978630" y="89931"/>
            <a:ext cx="4290593" cy="755329"/>
            <a:chOff x="2227877" y="12496"/>
            <a:chExt cx="4290593" cy="755329"/>
          </a:xfrm>
        </p:grpSpPr>
        <p:sp>
          <p:nvSpPr>
            <p:cNvPr id="15" name="CuadroTexto 6">
              <a:extLst>
                <a:ext uri="{FF2B5EF4-FFF2-40B4-BE49-F238E27FC236}">
                  <a16:creationId xmlns:a16="http://schemas.microsoft.com/office/drawing/2014/main" id="{739D8D2E-850E-4BE7-065D-6649D43F4AA7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16" name="CuadroTexto 6">
              <a:extLst>
                <a:ext uri="{FF2B5EF4-FFF2-40B4-BE49-F238E27FC236}">
                  <a16:creationId xmlns:a16="http://schemas.microsoft.com/office/drawing/2014/main" id="{9AFB3EA5-1DE5-C9A6-46E1-6F52FB5EFCDD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17" name="CuadroTexto 6">
              <a:extLst>
                <a:ext uri="{FF2B5EF4-FFF2-40B4-BE49-F238E27FC236}">
                  <a16:creationId xmlns:a16="http://schemas.microsoft.com/office/drawing/2014/main" id="{670EF429-4D01-C198-01BF-00837AF3D80C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528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C2EA84-07CF-4212-AD81-00993DC93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731050"/>
            <a:ext cx="3370325" cy="926857"/>
          </a:xfrm>
          <a:prstGeom prst="rect">
            <a:avLst/>
          </a:prstGeom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2941287"/>
            <a:ext cx="371882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LEER Y ENTENDER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632856"/>
            <a:ext cx="4290877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2941287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04408" y="4035545"/>
            <a:ext cx="3728291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LIBRO SELLADO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19616" y="4035545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5122512"/>
            <a:ext cx="371882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FIGURA O LITERAL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5122512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4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5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37868D9-B6A6-DDCF-F2EB-1D97BDF56325}"/>
              </a:ext>
            </a:extLst>
          </p:cNvPr>
          <p:cNvGrpSpPr/>
          <p:nvPr/>
        </p:nvGrpSpPr>
        <p:grpSpPr>
          <a:xfrm>
            <a:off x="1978630" y="27437"/>
            <a:ext cx="4290593" cy="755329"/>
            <a:chOff x="2227877" y="12496"/>
            <a:chExt cx="4290593" cy="755329"/>
          </a:xfrm>
        </p:grpSpPr>
        <p:sp>
          <p:nvSpPr>
            <p:cNvPr id="3" name="CuadroTexto 6">
              <a:extLst>
                <a:ext uri="{FF2B5EF4-FFF2-40B4-BE49-F238E27FC236}">
                  <a16:creationId xmlns:a16="http://schemas.microsoft.com/office/drawing/2014/main" id="{DF818A19-4F26-BB7D-42CB-C9A3F5472A7A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78F55AA0-54DE-031B-995E-6EE61BACFE9C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5" name="CuadroTexto 6">
              <a:extLst>
                <a:ext uri="{FF2B5EF4-FFF2-40B4-BE49-F238E27FC236}">
                  <a16:creationId xmlns:a16="http://schemas.microsoft.com/office/drawing/2014/main" id="{C1EF400B-880A-8BA4-2C72-EF8F4E03F795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015C2BB-8A3A-DCE4-343B-9BCBCB7ABD6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7038753" y="943347"/>
            <a:ext cx="5065600" cy="592417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33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5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75641" y="3202940"/>
            <a:ext cx="8289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profecías bíblicas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han convertido en objeto de diversas opiniones e interpretaciones, esto nos conduce a preguntarnos 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posible entender las profecías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40" y="2425753"/>
            <a:ext cx="3370325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LEER Y ENTENDER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109D1B-F4BD-3F0A-29BF-772144C5F6B8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27860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0D30838-994F-89B1-DAAF-D45C4150C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63088F9-FD77-83AF-766B-6AE68FDA3D6E}"/>
              </a:ext>
            </a:extLst>
          </p:cNvPr>
          <p:cNvSpPr txBox="1"/>
          <p:nvPr/>
        </p:nvSpPr>
        <p:spPr>
          <a:xfrm>
            <a:off x="975641" y="3202940"/>
            <a:ext cx="8289309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desea que su palabra sea comprendida “</a:t>
            </a:r>
            <a:r>
              <a:rPr lang="es-ES" sz="28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que lea, lo entienda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s-E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 24:</a:t>
            </a:r>
            <a:r>
              <a:rPr lang="es-E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15)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“</a:t>
            </a:r>
            <a:r>
              <a:rPr lang="es-ES" sz="28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bien aventurado el que lee…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</a:t>
            </a:r>
            <a:r>
              <a:rPr lang="es-E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</a:t>
            </a:r>
            <a:r>
              <a:rPr lang="es-E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“</a:t>
            </a:r>
            <a:r>
              <a:rPr lang="es-ES" sz="2800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</a:t>
            </a:r>
            <a:r>
              <a:rPr lang="es-ES" sz="28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alábese en esto el que haya de alabarse: en entenderme y conocerme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Jer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9: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23 y 24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355600">
              <a:spcBef>
                <a:spcPts val="400"/>
              </a:spcBef>
            </a:pPr>
            <a: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2800" i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Porqué Dios enfatiza la importancia de leer y comprender su Palabra</a:t>
            </a:r>
            <a: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335ED476-90B5-9913-EDF7-2359EA4EF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DA4103C9-AAEC-623B-0025-39E1EA5A49C4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462743EB-DBBE-512F-18BD-9E6656F10699}"/>
              </a:ext>
            </a:extLst>
          </p:cNvPr>
          <p:cNvSpPr/>
          <p:nvPr/>
        </p:nvSpPr>
        <p:spPr>
          <a:xfrm>
            <a:off x="1453840" y="2425753"/>
            <a:ext cx="3370325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LEER Y ENTENDER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650CFCE-11A6-692A-6072-A1372D0DDD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FC09B3F-7762-6C80-BEEB-55A064A83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4097CBF-4FB9-D6A5-F81E-A17699B84F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051E0DEA-2480-0766-6B62-4F6B47ACD45C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25B8D9AD-4CCF-9B3A-E945-588715B5B0B7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93CE3164-7A3F-40C3-BB69-B0BEBAB6EBB6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495D9646-FF60-381D-BF54-04FD0E7B8F0B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38ED833-B898-AA57-CD57-D7D991FAB76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7663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4EB6684-9D81-9994-33EB-32A31BA04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E7E5375-87C6-D7A8-0429-16ECCA63A7FE}"/>
              </a:ext>
            </a:extLst>
          </p:cNvPr>
          <p:cNvSpPr txBox="1"/>
          <p:nvPr/>
        </p:nvSpPr>
        <p:spPr>
          <a:xfrm>
            <a:off x="975641" y="3202940"/>
            <a:ext cx="8289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Nunca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entenderemos plenamente la mente de Dios debido a su naturaleza (</a:t>
            </a:r>
            <a:r>
              <a:rPr lang="es-PE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Isa 55:</a:t>
            </a:r>
            <a:r>
              <a:rPr lang="es-PE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9; </a:t>
            </a:r>
            <a:r>
              <a:rPr lang="es-PE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 147:</a:t>
            </a:r>
            <a:r>
              <a:rPr lang="es-PE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pero podemos comprender lo necesario para nuestra salvación (</a:t>
            </a:r>
            <a:r>
              <a:rPr lang="es-PE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Tim 3:</a:t>
            </a:r>
            <a:r>
              <a:rPr lang="es-PE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14, 15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AB4A72A7-B297-60FA-BD39-99EE63BEC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46885208-14FB-8500-CEFC-5B271C94EE23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2C9952E0-EE6F-E51D-58E6-2EEE2463BBC7}"/>
              </a:ext>
            </a:extLst>
          </p:cNvPr>
          <p:cNvSpPr/>
          <p:nvPr/>
        </p:nvSpPr>
        <p:spPr>
          <a:xfrm>
            <a:off x="1453840" y="2425753"/>
            <a:ext cx="3370325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LEER Y ENTENDER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C1131C1-CF81-25F4-5813-4C5E628CE2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51C815F-BE4C-28FC-3E01-6E98EBB37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B8FD883-0FCF-1F9F-4AAD-F9DC9CA8C5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06B82AD7-DAF1-601B-C237-0E1F270CBB3F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ADFB9334-E939-F5D5-D29C-11679D080B6B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E66C3E43-8D09-A6D1-8FAA-75BC57B45327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2FA3421B-E7DC-88D4-8D48-54B0A0F61034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E298AEC3-51BE-E3C0-91F9-B5CD585944A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220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AFC08DC-4A90-5D02-2759-A24EE6BF5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555869B-F694-134F-5314-BAD0FC212071}"/>
              </a:ext>
            </a:extLst>
          </p:cNvPr>
          <p:cNvSpPr txBox="1"/>
          <p:nvPr/>
        </p:nvSpPr>
        <p:spPr>
          <a:xfrm>
            <a:off x="975641" y="3202940"/>
            <a:ext cx="8289309" cy="2236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spcBef>
                <a:spcPts val="400"/>
              </a:spcBef>
              <a:buNone/>
            </a:pPr>
            <a:endParaRPr lang="es-P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profecías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ilustran el plan de salvación, y el foco central de todo es Jesús y las promesas de salvación que él ofrece a la humanidad.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7A8E534B-6A7F-774B-D3BA-27F8FC6C2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C763135F-1174-E653-6353-8D01E825ED98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875A4FA6-3ECC-BAD6-732A-0FAF8AA3CCCD}"/>
              </a:ext>
            </a:extLst>
          </p:cNvPr>
          <p:cNvSpPr/>
          <p:nvPr/>
        </p:nvSpPr>
        <p:spPr>
          <a:xfrm>
            <a:off x="1453840" y="2425753"/>
            <a:ext cx="3370325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LEER Y ENTENDER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FB4071F-8004-2DA8-151D-78F2FCC50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C25C167-3ABB-6A8C-782F-578632604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18979F1-1197-E429-7F6A-40EB263C2E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754746DC-F212-ED75-C986-03816206EC52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C4A0EE9B-40C0-2E61-69F9-D111BC3FFE1E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00C68184-5AB8-5A6C-708F-998D7F4EA605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95926075-64FB-B676-3998-C349D8977D3A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D8835B7E-822B-9592-7E0A-18FE2DD33A9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95223252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6084</TotalTime>
  <Words>1101</Words>
  <Application>Microsoft Office PowerPoint</Application>
  <PresentationFormat>Panorámica</PresentationFormat>
  <Paragraphs>140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Agency FB</vt:lpstr>
      <vt:lpstr>Arial</vt:lpstr>
      <vt:lpstr>Calibri</vt:lpstr>
      <vt:lpstr>Calisto MT</vt:lpstr>
      <vt:lpstr>Cambria</vt:lpstr>
      <vt:lpstr>Century Gothic</vt:lpstr>
      <vt:lpstr>Symbol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ENOC</cp:lastModifiedBy>
  <cp:revision>1055</cp:revision>
  <dcterms:created xsi:type="dcterms:W3CDTF">2021-04-22T22:59:41Z</dcterms:created>
  <dcterms:modified xsi:type="dcterms:W3CDTF">2025-04-04T17:22:36Z</dcterms:modified>
</cp:coreProperties>
</file>