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4" r:id="rId2"/>
    <p:sldId id="359" r:id="rId3"/>
    <p:sldId id="275" r:id="rId4"/>
    <p:sldId id="276" r:id="rId5"/>
    <p:sldId id="386" r:id="rId6"/>
    <p:sldId id="388" r:id="rId7"/>
    <p:sldId id="390" r:id="rId8"/>
    <p:sldId id="389" r:id="rId9"/>
    <p:sldId id="369" r:id="rId10"/>
    <p:sldId id="391" r:id="rId11"/>
    <p:sldId id="392" r:id="rId12"/>
    <p:sldId id="393" r:id="rId13"/>
    <p:sldId id="372" r:id="rId14"/>
    <p:sldId id="394" r:id="rId15"/>
    <p:sldId id="395" r:id="rId16"/>
    <p:sldId id="383" r:id="rId17"/>
    <p:sldId id="290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88"/>
            <p14:sldId id="390"/>
            <p14:sldId id="389"/>
            <p14:sldId id="369"/>
            <p14:sldId id="391"/>
            <p14:sldId id="392"/>
            <p14:sldId id="393"/>
            <p14:sldId id="372"/>
            <p14:sldId id="394"/>
            <p14:sldId id="395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9DB"/>
    <a:srgbClr val="D1F4BA"/>
    <a:srgbClr val="F72CFC"/>
    <a:srgbClr val="008080"/>
    <a:srgbClr val="F2750E"/>
    <a:srgbClr val="333300"/>
    <a:srgbClr val="0000CC"/>
    <a:srgbClr val="FF3399"/>
    <a:srgbClr val="9D072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7" autoAdjust="0"/>
    <p:restoredTop sz="79903" autoAdjust="0"/>
  </p:normalViewPr>
  <p:slideViewPr>
    <p:cSldViewPr snapToGrid="0">
      <p:cViewPr varScale="1">
        <p:scale>
          <a:sx n="90" d="100"/>
          <a:sy n="90" d="100"/>
        </p:scale>
        <p:origin x="62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9/05/2025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9/05/2025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9/05/2025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9/05/2025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9/05/2025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9/05/2025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microsoft.com/office/2007/relationships/hdphoto" Target="../media/hdphoto6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3 Grupo"/>
          <p:cNvGrpSpPr/>
          <p:nvPr/>
        </p:nvGrpSpPr>
        <p:grpSpPr>
          <a:xfrm>
            <a:off x="2086921" y="4764610"/>
            <a:ext cx="3810003" cy="2102915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3423804" y="1850018"/>
            <a:ext cx="4649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008080"/>
                </a:solidFill>
                <a:latin typeface="Calisto MT" panose="02040603050505030304" pitchFamily="18" charset="0"/>
              </a:rPr>
              <a:t>Lección 6 </a:t>
            </a:r>
            <a:endParaRPr lang="es-PE" sz="6600" b="1" dirty="0">
              <a:solidFill>
                <a:srgbClr val="008080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541332" y="2873723"/>
            <a:ext cx="82372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ENTENDIENDO EL SACRIFICIO</a:t>
            </a:r>
            <a:endParaRPr lang="es-PE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459116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II Trimestre</a:t>
            </a:r>
            <a:endParaRPr lang="es-PE" sz="31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10142"/>
            <a:ext cx="2705039" cy="158571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371" r="6244" b="-371"/>
          <a:stretch/>
        </p:blipFill>
        <p:spPr>
          <a:xfrm>
            <a:off x="318881" y="12496"/>
            <a:ext cx="1743835" cy="1698757"/>
          </a:xfrm>
          <a:prstGeom prst="rect">
            <a:avLst/>
          </a:prstGeom>
        </p:spPr>
      </p:pic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6B053B5-0D36-B73E-A784-31CF2A6D5B80}"/>
              </a:ext>
            </a:extLst>
          </p:cNvPr>
          <p:cNvGrpSpPr/>
          <p:nvPr/>
        </p:nvGrpSpPr>
        <p:grpSpPr>
          <a:xfrm>
            <a:off x="2167339" y="223160"/>
            <a:ext cx="4290593" cy="755329"/>
            <a:chOff x="2227877" y="12496"/>
            <a:chExt cx="4290593" cy="755329"/>
          </a:xfrm>
        </p:grpSpPr>
        <p:sp>
          <p:nvSpPr>
            <p:cNvPr id="33" name="CuadroTexto 6">
              <a:extLst>
                <a:ext uri="{FF2B5EF4-FFF2-40B4-BE49-F238E27FC236}">
                  <a16:creationId xmlns:a16="http://schemas.microsoft.com/office/drawing/2014/main" id="{3F90F040-5738-48C4-8510-2819E076C25E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2" name="CuadroTexto 6">
              <a:extLst>
                <a:ext uri="{FF2B5EF4-FFF2-40B4-BE49-F238E27FC236}">
                  <a16:creationId xmlns:a16="http://schemas.microsoft.com/office/drawing/2014/main" id="{9E85ACFD-1E69-8821-9B4E-3CDD4CC2A65D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B712479B-D090-1AFB-DFD2-D962097ED761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17B65557-0427-59D4-96A6-DF1AA462920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 flipH="1">
            <a:off x="8899997" y="2828925"/>
            <a:ext cx="3204357" cy="374746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1A26A43-3938-D7D7-4275-299BC337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65456" y="1044562"/>
            <a:ext cx="2595632" cy="4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B64A532-ECAC-8811-2C8E-E7930BB84E57}"/>
              </a:ext>
            </a:extLst>
          </p:cNvPr>
          <p:cNvSpPr txBox="1"/>
          <p:nvPr/>
        </p:nvSpPr>
        <p:spPr>
          <a:xfrm>
            <a:off x="982215" y="3088347"/>
            <a:ext cx="8276161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apóstol Pablo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afirmo que “</a:t>
            </a:r>
            <a:r>
              <a:rPr lang="es-ES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Cristo, es el cumplimiento de la pascua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5: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). Su sacrificio se desarrollo durante la celebración de la pascua. </a:t>
            </a: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significa que Cristo es nuestra pascua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2C5BE74D-EBED-6C49-D8D9-938542544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1FF0F3BF-70A0-ED95-506E-61DAD1900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D544B8F1-2DB2-D43A-946A-9F8F72D6CB2B}"/>
              </a:ext>
            </a:extLst>
          </p:cNvPr>
          <p:cNvSpPr/>
          <p:nvPr/>
        </p:nvSpPr>
        <p:spPr>
          <a:xfrm>
            <a:off x="1453833" y="2420782"/>
            <a:ext cx="3998699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CORDERO PASCUAL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C4124C53-EBC7-36DA-0535-3D7FBF2DC672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3B97566-F145-F659-D1E1-3077613847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14317F68-BE37-D3A1-025A-BD6BB41DDC79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089270F0-7C6F-1262-4F09-50545479852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5668D47-0E73-C91C-FD1A-07AA08B7EB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045CA86-F661-3FFD-005D-6DE9F20C82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BCF3A102-10B7-E755-4146-63A209371E56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0A8EB960-EC8D-9268-5C6D-5682CA25AA45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E5E5920-41CC-5310-4565-2A8707E5A93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4078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368D72A-B4CF-B27D-9944-767870114E91}"/>
              </a:ext>
            </a:extLst>
          </p:cNvPr>
          <p:cNvSpPr txBox="1"/>
          <p:nvPr/>
        </p:nvSpPr>
        <p:spPr>
          <a:xfrm>
            <a:off x="982215" y="3088347"/>
            <a:ext cx="82761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Así como la pascua 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marca el inicio de la liberación de Israel, el sacrificio de Cristo marca nuestra liberación del pecado.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Nos liberó son “</a:t>
            </a:r>
            <a:r>
              <a:rPr lang="es-ES" sz="3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sangre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P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</a:t>
            </a:r>
            <a:r>
              <a:rPr lang="es-P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s-P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18, 19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ABA6B9B6-CD3C-8DE2-99BD-E27364F2C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A51AFA8F-1D96-B8B0-57C6-C0F92B6B3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20047ED7-674D-2433-D08A-56A23E4319A3}"/>
              </a:ext>
            </a:extLst>
          </p:cNvPr>
          <p:cNvSpPr/>
          <p:nvPr/>
        </p:nvSpPr>
        <p:spPr>
          <a:xfrm>
            <a:off x="1453833" y="2420782"/>
            <a:ext cx="3998699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CORDERO PASCUAL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C6EEB0F4-8069-80FE-7CDB-1EC234333644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F7B111-40FA-C6AF-7D08-5D073690A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C2F3F12D-2FD2-3514-0434-6F344E5DD167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D7A48B2E-F578-755F-AFE2-5F68FE5E1D87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1872BFE-2079-F1C4-4A10-EC5FA304A2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BF15AF2-F4EF-5196-8034-EA32F2FF3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BB71FC66-5787-77E4-E221-9A8119BBF6AF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E9DB0701-C53F-505C-2106-4D12F71E67D7}"/>
              </a:ext>
            </a:extLst>
          </p:cNvPr>
          <p:cNvSpPr txBox="1"/>
          <p:nvPr/>
        </p:nvSpPr>
        <p:spPr>
          <a:xfrm>
            <a:off x="-4689" y="6660088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47AD67B-3785-639B-ECB9-48EDD958310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30630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DA8AAFB-5B9F-3E8F-DF37-D2888AB39F1F}"/>
              </a:ext>
            </a:extLst>
          </p:cNvPr>
          <p:cNvSpPr txBox="1"/>
          <p:nvPr/>
        </p:nvSpPr>
        <p:spPr>
          <a:xfrm>
            <a:off x="982215" y="3088347"/>
            <a:ext cx="8276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Jesús</a:t>
            </a: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es el “</a:t>
            </a:r>
            <a:r>
              <a:rPr lang="es-PE" sz="3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postrer Adán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P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P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es-P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15:</a:t>
            </a:r>
            <a:r>
              <a:rPr lang="es-P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), y solo por la fe en su sacrificio llegamos a ser aceptables ante los ojos de Dios.</a:t>
            </a: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0E738ABB-8F86-BBD8-2BE8-186336AED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E796BB7D-AE44-AF97-5F18-1A50CEBF5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3A4639A8-E8F3-DC2B-1C91-29A178C8B73F}"/>
              </a:ext>
            </a:extLst>
          </p:cNvPr>
          <p:cNvSpPr/>
          <p:nvPr/>
        </p:nvSpPr>
        <p:spPr>
          <a:xfrm>
            <a:off x="1453833" y="2420782"/>
            <a:ext cx="3998699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CORDERO PASCUAL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EE80B767-3B9A-B6B4-D4AB-1D61F89751AC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408EA76-B9C2-FC0D-314B-B26110C851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043C084D-1E00-1104-22A2-55AE08467FEF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2B127049-B71C-37D1-EE43-6D523BD46ED8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34262DE-B4F4-7CFD-85DC-16182B11DC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AA5860-634E-85E1-B93A-E8F65BFB11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EE0DD2F0-2B41-17E0-49E5-F11D8BD1F84D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F6338A47-DA08-9E7E-4B26-77FA44C27FF4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B0B5CBC-31AE-AAB7-5218-1A06E568140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9114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015140" y="3182818"/>
            <a:ext cx="7413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El lugar de los sacrificios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en el tiempo de Jesús se desarrollaba en el templo de Jerusalén. Hageo profetizo que este templo sería más glorioso que el primero (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2: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7 - 9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s-P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464216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ENCARNACIÓN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4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5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4BF227-46C7-7B0F-41DF-B851CB5B0CE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C722464-8E05-A563-2E13-E762F5317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D81BE91-69EC-A172-EC22-A62306E0C3BF}"/>
              </a:ext>
            </a:extLst>
          </p:cNvPr>
          <p:cNvSpPr txBox="1"/>
          <p:nvPr/>
        </p:nvSpPr>
        <p:spPr>
          <a:xfrm>
            <a:off x="1015139" y="3182818"/>
            <a:ext cx="7832527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se cumplió 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por medio de la encarnación de Dios que literalmente apareció en el templo a través de Jesús, 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Dios hecho carne (</a:t>
            </a:r>
            <a:r>
              <a:rPr lang="es-PE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Mat. 21: 12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1950" lvl="0" indent="0">
              <a:spcBef>
                <a:spcPts val="400"/>
              </a:spcBef>
              <a:buNone/>
            </a:pP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0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nos enseña la encarnación de Dios sobre su deseo de habitar entre nosotros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8ADCDC7E-F58A-6AE8-42F3-95A785047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A7342AE0-B53D-8627-BC6F-B95EC511CE85}"/>
              </a:ext>
            </a:extLst>
          </p:cNvPr>
          <p:cNvSpPr/>
          <p:nvPr/>
        </p:nvSpPr>
        <p:spPr>
          <a:xfrm>
            <a:off x="1453832" y="2420782"/>
            <a:ext cx="464216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ENCARNACIÓN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CFAF6773-01C9-C337-19B8-F1E79B29BF44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330BD-66EE-0B0C-BC89-D4DBE02BF5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3B78C0E9-B136-7716-3FED-03E7181D4A58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626AFBE5-70AD-5F4C-9649-961A85C855DE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293887B-BEB6-766E-9556-ECCC7F60BF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EB033E-AF39-E571-5295-76DDF72EE0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CD640CE7-1502-1B87-3125-E11A49E37FDC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05BB35AA-FD6C-7FAD-573C-46A047281AED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EECA96A-27AA-3BC9-6982-1BD87C8E29E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328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1646ADB-1B55-8B1E-796F-F8D7196B7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BE2CA70-80C2-8BE4-CB72-A45810F3F170}"/>
              </a:ext>
            </a:extLst>
          </p:cNvPr>
          <p:cNvSpPr txBox="1"/>
          <p:nvPr/>
        </p:nvSpPr>
        <p:spPr>
          <a:xfrm>
            <a:off x="1015140" y="3182818"/>
            <a:ext cx="7925660" cy="32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2800" b="1" dirty="0">
                <a:latin typeface="Arial" panose="020B0604020202020204" pitchFamily="34" charset="0"/>
                <a:cs typeface="Arial" panose="020B0604020202020204" pitchFamily="34" charset="0"/>
              </a:rPr>
              <a:t>Ezequiel, Isaías y Juan</a:t>
            </a: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, contemplaron en visión el trono de Dios, y en cada una de las visiones se resaltan la santidad de Dios.</a:t>
            </a: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reaccionaron los profetas ante la santidad de Dios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experiencia necesita el hombre para entender sobre la necesidad de un salvador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DD8491A2-1ADE-47B9-D37B-E71150F45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E7CDE409-26C6-571C-46FA-96E3F217D74A}"/>
              </a:ext>
            </a:extLst>
          </p:cNvPr>
          <p:cNvSpPr/>
          <p:nvPr/>
        </p:nvSpPr>
        <p:spPr>
          <a:xfrm>
            <a:off x="1453832" y="2420782"/>
            <a:ext cx="464216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ENCARNACIÓN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24A9D1B0-7AFE-F805-CAD9-ED7A20389998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8F06A79-8F42-A603-560E-5A193BD4A1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ABA9A2B9-755E-6CF8-3DFC-1154F2D0BAE9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9A059AF9-79D0-F474-B133-61142B837EE4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7C427FE-A8AF-2C46-4BD8-7D78641C62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E20ACA3-5755-D37C-85E5-985FC4B5E0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15A6F60A-D3A4-B3B0-09FB-FC24CA5DFF88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361AAAF9-D8D0-8FC5-8113-BBD742ACE80E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1FD5D4B-5F80-07A6-0AC1-FB398C5C35D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786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90" y="3678726"/>
            <a:ext cx="3796810" cy="31792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Qué lecciones podemos obtener de la injusticia de los sacrificios de los animales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relación existe entre el cordero pascua del éxodo y Cristo?</a:t>
            </a: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¿Que necesita el hombre para aceptar  que necesita de un salvador?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9095617" y="2272557"/>
            <a:ext cx="2849154" cy="22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620611" y="2718355"/>
            <a:ext cx="7589760" cy="3174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REGOCÍJATE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el don de la salvación que recibimos en Cristo.</a:t>
            </a:r>
            <a:endParaRPr lang="es-E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  <a:endParaRPr lang="es-ES" sz="5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7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169 CuadroTexto"/>
          <p:cNvSpPr txBox="1"/>
          <p:nvPr/>
        </p:nvSpPr>
        <p:spPr>
          <a:xfrm>
            <a:off x="0" y="6662124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498601" y="3353229"/>
            <a:ext cx="81514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“Y cantaban un cántico nuevo, diciendo: digno eres de tomar el libro  y de abrir sus sellos; porque tú fuiste inmolado, y con tu sangre nos has redimido para Dios de todo linaje y lengua y pueblo y nación” 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Apo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5: 9).</a:t>
            </a:r>
            <a:endParaRPr lang="es-PE" sz="30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7F186DE-6CDE-0A61-33E9-7025D5A7EFD0}"/>
              </a:ext>
            </a:extLst>
          </p:cNvPr>
          <p:cNvGrpSpPr/>
          <p:nvPr/>
        </p:nvGrpSpPr>
        <p:grpSpPr>
          <a:xfrm>
            <a:off x="2083686" y="63922"/>
            <a:ext cx="4290593" cy="755329"/>
            <a:chOff x="2227877" y="12496"/>
            <a:chExt cx="4290593" cy="755329"/>
          </a:xfrm>
        </p:grpSpPr>
        <p:sp>
          <p:nvSpPr>
            <p:cNvPr id="6" name="CuadroTexto 6">
              <a:extLst>
                <a:ext uri="{FF2B5EF4-FFF2-40B4-BE49-F238E27FC236}">
                  <a16:creationId xmlns:a16="http://schemas.microsoft.com/office/drawing/2014/main" id="{747719ED-77CB-60AD-6331-52D76B8E7515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D275587-1410-C065-824D-5CA08E9848DC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8" name="CuadroTexto 6">
              <a:extLst>
                <a:ext uri="{FF2B5EF4-FFF2-40B4-BE49-F238E27FC236}">
                  <a16:creationId xmlns:a16="http://schemas.microsoft.com/office/drawing/2014/main" id="{BA18D8AF-45CA-22C6-F636-BCC027E1DDBD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AF351302-6314-687B-EC35-ADFCFF951B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59948" y="775745"/>
            <a:ext cx="2595632" cy="46110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0B8975-B795-A08B-FDBA-970A3BED306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207363" y="2704302"/>
            <a:ext cx="9935558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Durante la Segunda Guerra Mundial, un joven soldado se lanzó sobre una granada para salvar a sus compañeros. Murió al instante, pero todos los demás sobrevivieron. Cuando uno de ellos fue entrevistado años después, dijo: </a:t>
            </a: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"Nunca paso un día sin preguntarme si he vivido una vida digna del sacrificio que él hizo por mí."</a:t>
            </a: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Así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como ese soldado dio su vida por otros, ¿cuánto más significativo es el sacrificio de Cristo, quien dio Su vida por toda la humanidad?</a:t>
            </a:r>
            <a:endParaRPr lang="es-E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447800">
              <a:spcBef>
                <a:spcPts val="600"/>
              </a:spcBef>
            </a:pP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</a:t>
            </a:r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comprenderemos la importancia del sacrificio del cordero, símbolo de Cristo.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59948" y="775745"/>
            <a:ext cx="2595632" cy="461108"/>
          </a:xfrm>
          <a:prstGeom prst="rect">
            <a:avLst/>
          </a:prstGeom>
        </p:spPr>
      </p:pic>
      <p:sp>
        <p:nvSpPr>
          <p:cNvPr id="2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46F3CD-8FB8-001D-FE64-A81977726DD4}"/>
              </a:ext>
            </a:extLst>
          </p:cNvPr>
          <p:cNvGrpSpPr/>
          <p:nvPr/>
        </p:nvGrpSpPr>
        <p:grpSpPr>
          <a:xfrm>
            <a:off x="1978630" y="89931"/>
            <a:ext cx="4290593" cy="755329"/>
            <a:chOff x="2227877" y="12496"/>
            <a:chExt cx="4290593" cy="755329"/>
          </a:xfrm>
        </p:grpSpPr>
        <p:sp>
          <p:nvSpPr>
            <p:cNvPr id="3" name="CuadroTexto 6">
              <a:extLst>
                <a:ext uri="{FF2B5EF4-FFF2-40B4-BE49-F238E27FC236}">
                  <a16:creationId xmlns:a16="http://schemas.microsoft.com/office/drawing/2014/main" id="{D94AB913-1470-DAA5-5252-0CFCEAD17EE5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180DB83E-16F3-7963-13E8-3099B4C86067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5" name="CuadroTexto 6">
              <a:extLst>
                <a:ext uri="{FF2B5EF4-FFF2-40B4-BE49-F238E27FC236}">
                  <a16:creationId xmlns:a16="http://schemas.microsoft.com/office/drawing/2014/main" id="{B87434C4-D82B-6AA9-DCA0-20FAB12D8D0D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6" y="2941287"/>
            <a:ext cx="5689893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SÍMBOLO DE LOS SACRIFICIOS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08" y="4035545"/>
            <a:ext cx="39503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CORDERO PASCUAL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5122512"/>
            <a:ext cx="4694456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ENCARNACIÓN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4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5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37868D9-B6A6-DDCF-F2EB-1D97BDF56325}"/>
              </a:ext>
            </a:extLst>
          </p:cNvPr>
          <p:cNvGrpSpPr/>
          <p:nvPr/>
        </p:nvGrpSpPr>
        <p:grpSpPr>
          <a:xfrm>
            <a:off x="1978630" y="27437"/>
            <a:ext cx="4290593" cy="755329"/>
            <a:chOff x="2227877" y="12496"/>
            <a:chExt cx="4290593" cy="755329"/>
          </a:xfrm>
        </p:grpSpPr>
        <p:sp>
          <p:nvSpPr>
            <p:cNvPr id="3" name="CuadroTexto 6">
              <a:extLst>
                <a:ext uri="{FF2B5EF4-FFF2-40B4-BE49-F238E27FC236}">
                  <a16:creationId xmlns:a16="http://schemas.microsoft.com/office/drawing/2014/main" id="{DF818A19-4F26-BB7D-42CB-C9A3F5472A7A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78F55AA0-54DE-031B-995E-6EE61BACFE9C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5" name="CuadroTexto 6">
              <a:extLst>
                <a:ext uri="{FF2B5EF4-FFF2-40B4-BE49-F238E27FC236}">
                  <a16:creationId xmlns:a16="http://schemas.microsoft.com/office/drawing/2014/main" id="{C1EF400B-880A-8BA4-2C72-EF8F4E03F795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015C2BB-8A3A-DCE4-343B-9BCBCB7ABD6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7038753" y="943347"/>
            <a:ext cx="5065600" cy="592417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75641" y="3202940"/>
            <a:ext cx="8289309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El tema del sacrificio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de animales es un tema que recorre toda la Biblia.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actitud esperaba Dios del ofrendante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(ver 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 51: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17).</a:t>
            </a:r>
            <a:endParaRPr lang="es-P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5824475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SÍMBOLO DE LOS SACRIFICIOS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109D1B-F4BD-3F0A-29BF-772144C5F6B8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D1C73ADA-098E-95AF-D681-BADC39E7A4D6}"/>
              </a:ext>
            </a:extLst>
          </p:cNvPr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4956B672-8EEC-577A-1596-84505B2EF0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DC5E3EAB-00B3-E28B-99DD-E468804035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3C67E1B6-619D-F158-EC61-ECF655DF7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441187FB-D36A-DA6C-85ED-C267DBE227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AA49F255-66AE-8ECF-6A36-85B0D03442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8">
            <a:extLst>
              <a:ext uri="{FF2B5EF4-FFF2-40B4-BE49-F238E27FC236}">
                <a16:creationId xmlns:a16="http://schemas.microsoft.com/office/drawing/2014/main" id="{E7B2015A-20C4-47BF-2118-B31B1F485C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9C98741-7D43-56C1-49B5-944A17034FF9}"/>
              </a:ext>
            </a:extLst>
          </p:cNvPr>
          <p:cNvSpPr txBox="1"/>
          <p:nvPr/>
        </p:nvSpPr>
        <p:spPr>
          <a:xfrm>
            <a:off x="975641" y="3202940"/>
            <a:ext cx="828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sacrificios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de Israel eran rechazados porque no iban acompañados de una vida coherente a la voluntad de Dios. Eran malvados (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 1: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11, 15 - 17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0B9D1EA4-691D-0F99-0BD8-641D6B43C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6E816985-66AC-2FA3-880E-5C49EA406C6B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AB8AA12A-A220-B3C0-BE7A-B47C540A04F2}"/>
              </a:ext>
            </a:extLst>
          </p:cNvPr>
          <p:cNvSpPr/>
          <p:nvPr/>
        </p:nvSpPr>
        <p:spPr>
          <a:xfrm>
            <a:off x="1453840" y="2425753"/>
            <a:ext cx="5824475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SÍMBOLO DE LOS SACRIFICIOS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3E604AA-40B8-69BE-35B6-33DCA12F8C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A653C2-1DA9-1594-371F-0354A675BA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6EBF53-157E-181C-1E9B-7F26EE61012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id="{809D7B28-F891-19F9-380A-5B3D181E32E2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C31DABE3-D7D8-56A2-9BA1-4E60F4B53C8A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8" name="169 CuadroTexto">
            <a:extLst>
              <a:ext uri="{FF2B5EF4-FFF2-40B4-BE49-F238E27FC236}">
                <a16:creationId xmlns:a16="http://schemas.microsoft.com/office/drawing/2014/main" id="{E12A815C-6315-35C5-B6E9-587047B84B2C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76A73992-A435-B03A-EC39-A358694D7DA1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3444704-BA05-44A5-52D1-3B01D0C62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6633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CA5B357E-2A54-C9EE-633F-CD0038F22802}"/>
              </a:ext>
            </a:extLst>
          </p:cNvPr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9167EA19-02B7-D608-13D8-78B07A128A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EBEED7CB-7738-7D5F-6A0E-3ED47A96B1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7BEE90B0-8B64-9239-7744-23B5874B4D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4F3E3C6C-77B6-6906-11D6-315D267CDE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B354B746-4A17-1EB3-0642-14E303C631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8">
            <a:extLst>
              <a:ext uri="{FF2B5EF4-FFF2-40B4-BE49-F238E27FC236}">
                <a16:creationId xmlns:a16="http://schemas.microsoft.com/office/drawing/2014/main" id="{19E0F72A-0E5F-33C4-FFA4-DA5A1AC34A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47F6610-E55C-B3F5-4BFE-9AFFD08764B9}"/>
              </a:ext>
            </a:extLst>
          </p:cNvPr>
          <p:cNvSpPr txBox="1"/>
          <p:nvPr/>
        </p:nvSpPr>
        <p:spPr>
          <a:xfrm>
            <a:off x="975641" y="3202940"/>
            <a:ext cx="828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Algunos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han catalogado como algo cruel e injusto el sacrificio de animales. </a:t>
            </a:r>
            <a:r>
              <a:rPr lang="es-ES" sz="3200" u="sng" dirty="0">
                <a:latin typeface="Arial" panose="020B0604020202020204" pitchFamily="34" charset="0"/>
                <a:cs typeface="Arial" panose="020B0604020202020204" pitchFamily="34" charset="0"/>
              </a:rPr>
              <a:t>Eso es el punto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Cristo</a:t>
            </a:r>
            <a:r>
              <a:rPr lang="es-ES" sz="3200" u="sng" dirty="0">
                <a:latin typeface="Arial" panose="020B0604020202020204" pitchFamily="34" charset="0"/>
                <a:cs typeface="Arial" panose="020B0604020202020204" pitchFamily="34" charset="0"/>
              </a:rPr>
              <a:t> murió de manera cruel e injusta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Isa. 53: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3 - 7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EE1CC794-E54B-A1FC-5BF3-76FB888C8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38DCCE90-2D71-9041-3C42-1311E64092BD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D614E691-C67B-9D60-40F3-A313371B5550}"/>
              </a:ext>
            </a:extLst>
          </p:cNvPr>
          <p:cNvSpPr/>
          <p:nvPr/>
        </p:nvSpPr>
        <p:spPr>
          <a:xfrm>
            <a:off x="1453840" y="2425753"/>
            <a:ext cx="5824475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SÍMBOLO DE LOS SACRIFICIOS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429D96C-CC50-10F7-110F-2067EB8E161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F4DF238-669F-D19B-A2E2-19CD070ABF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F463074-12F8-A53E-CAC0-1D49514D28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id="{E9EF8141-72A8-43C3-5DE9-ABE9D85CE807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A1577A58-1E43-86B5-8EAB-89F082A0C676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8" name="169 CuadroTexto">
            <a:extLst>
              <a:ext uri="{FF2B5EF4-FFF2-40B4-BE49-F238E27FC236}">
                <a16:creationId xmlns:a16="http://schemas.microsoft.com/office/drawing/2014/main" id="{3253B44D-A174-4EDB-F53B-FFF184208E6E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C6B2974D-1F9C-5B68-EC70-F34179E135D9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B948A92-AC44-74D4-8277-3C090C914A48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9522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5FA61DAE-2D2B-2D0B-291F-3CD3EFAC4BD8}"/>
              </a:ext>
            </a:extLst>
          </p:cNvPr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9CEB2BE0-2611-0DCD-664F-8E475FDD07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CCC99314-AA2D-EE39-62EC-8F786ED44E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833CDFAD-F5E6-5CF8-94C2-4C3F4CCC58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92A2CF67-6138-A424-A405-2E12D9128D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59DBF771-9E28-F9F9-7376-B433247A6C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8">
            <a:extLst>
              <a:ext uri="{FF2B5EF4-FFF2-40B4-BE49-F238E27FC236}">
                <a16:creationId xmlns:a16="http://schemas.microsoft.com/office/drawing/2014/main" id="{FB09DB75-0B83-9E2E-36FD-2BD987EEBA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3B57493-D580-4043-A9F6-7CD6B35A8D48}"/>
              </a:ext>
            </a:extLst>
          </p:cNvPr>
          <p:cNvSpPr txBox="1"/>
          <p:nvPr/>
        </p:nvSpPr>
        <p:spPr>
          <a:xfrm>
            <a:off x="975641" y="3202940"/>
            <a:ext cx="8289309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9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cordero 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y otros animales sacrificados eran símbolos que apuntaban hacia el sacrificio de Jesús “</a:t>
            </a:r>
            <a:r>
              <a:rPr lang="es-ES" sz="29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cordero que quita el pecado del mundo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es-E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s-ES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ver </a:t>
            </a:r>
            <a:r>
              <a:rPr lang="es-ES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</a:t>
            </a:r>
            <a:r>
              <a:rPr lang="es-ES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9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</a:t>
            </a:r>
            <a:r>
              <a:rPr lang="es-E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10:</a:t>
            </a:r>
            <a:r>
              <a:rPr lang="es-ES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4, 12, 14</a:t>
            </a:r>
            <a:r>
              <a:rPr lang="es-ES" sz="29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0">
              <a:spcBef>
                <a:spcPts val="400"/>
              </a:spcBef>
            </a:pPr>
            <a:r>
              <a:rPr lang="es-PE" sz="29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29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nos enseña el sacrificio sobre lo grave que es el pecado</a:t>
            </a:r>
            <a:r>
              <a:rPr lang="es-PE" sz="29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2A209A2B-666C-35E9-13EE-1E43F2FE2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A27FDC80-5591-7151-9EED-3F40CC93C5E7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E4B402CF-E483-BCEE-3C90-56D591EC9A1F}"/>
              </a:ext>
            </a:extLst>
          </p:cNvPr>
          <p:cNvSpPr/>
          <p:nvPr/>
        </p:nvSpPr>
        <p:spPr>
          <a:xfrm>
            <a:off x="1453840" y="2425753"/>
            <a:ext cx="5824475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SÍMBOLO DE LOS SACRIFICIOS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BCBF9B3-EE53-2235-05C9-96C2ED89CD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BFCB7D4-92D7-53E5-1846-229BF61CA1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01730F0-F440-E6EA-9328-DAECA72D47B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id="{80DE0859-764B-FDB6-42DE-C4777AEF1EE7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68DC6A72-BD7D-B1AA-00FA-2850381D8500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8" name="169 CuadroTexto">
            <a:extLst>
              <a:ext uri="{FF2B5EF4-FFF2-40B4-BE49-F238E27FC236}">
                <a16:creationId xmlns:a16="http://schemas.microsoft.com/office/drawing/2014/main" id="{465355D8-84E2-E8BB-EE65-EA1C07188997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6B2DC971-6D04-6742-4E63-A4DD52D5D495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0266254-87CA-453F-0F70-61B1E6267DA9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220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82215" y="3088347"/>
            <a:ext cx="8276161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1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pascua</a:t>
            </a:r>
            <a:r>
              <a:rPr lang="es-PE" sz="31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100" dirty="0">
                <a:latin typeface="Arial" panose="020B0604020202020204" pitchFamily="34" charset="0"/>
                <a:cs typeface="Arial" panose="020B0604020202020204" pitchFamily="34" charset="0"/>
              </a:rPr>
              <a:t>se instituyo en ocasión de la liberación de Israel de la esclavitud de Egipto.</a:t>
            </a:r>
          </a:p>
          <a:p>
            <a:pPr marL="361950" lvl="0" indent="0">
              <a:spcBef>
                <a:spcPts val="400"/>
              </a:spcBef>
              <a:buNone/>
            </a:pPr>
            <a:r>
              <a:rPr lang="es-PE" sz="31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1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significado tenía para los israelitas recordar la pascua cada año</a:t>
            </a:r>
            <a:r>
              <a:rPr lang="es-PE" sz="31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s-PE" sz="3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PE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 </a:t>
            </a:r>
            <a:r>
              <a:rPr lang="es-PE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12: </a:t>
            </a:r>
            <a:r>
              <a:rPr lang="es-PE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26, 27</a:t>
            </a:r>
            <a:r>
              <a:rPr lang="es-PE" sz="31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3" y="2420782"/>
            <a:ext cx="3998699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CORDERO PASCUAL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8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9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E6C8CE-C077-8FF5-5463-D20CFC65037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6102</TotalTime>
  <Words>1074</Words>
  <Application>Microsoft Office PowerPoint</Application>
  <PresentationFormat>Panorámica</PresentationFormat>
  <Paragraphs>128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Agency FB</vt:lpstr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1068</cp:revision>
  <dcterms:created xsi:type="dcterms:W3CDTF">2021-04-22T22:59:41Z</dcterms:created>
  <dcterms:modified xsi:type="dcterms:W3CDTF">2025-05-09T05:33:58Z</dcterms:modified>
</cp:coreProperties>
</file>