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4" r:id="rId2"/>
    <p:sldId id="359" r:id="rId3"/>
    <p:sldId id="275" r:id="rId4"/>
    <p:sldId id="276" r:id="rId5"/>
    <p:sldId id="386" r:id="rId6"/>
    <p:sldId id="388" r:id="rId7"/>
    <p:sldId id="390" r:id="rId8"/>
    <p:sldId id="391" r:id="rId9"/>
    <p:sldId id="369" r:id="rId10"/>
    <p:sldId id="392" r:id="rId11"/>
    <p:sldId id="393" r:id="rId12"/>
    <p:sldId id="372" r:id="rId13"/>
    <p:sldId id="394" r:id="rId14"/>
    <p:sldId id="395" r:id="rId15"/>
    <p:sldId id="396" r:id="rId16"/>
    <p:sldId id="383" r:id="rId17"/>
    <p:sldId id="290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88"/>
            <p14:sldId id="390"/>
            <p14:sldId id="391"/>
            <p14:sldId id="369"/>
            <p14:sldId id="392"/>
            <p14:sldId id="393"/>
            <p14:sldId id="372"/>
            <p14:sldId id="394"/>
            <p14:sldId id="395"/>
            <p14:sldId id="396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9DB"/>
    <a:srgbClr val="D1F4BA"/>
    <a:srgbClr val="F72CFC"/>
    <a:srgbClr val="008080"/>
    <a:srgbClr val="F2750E"/>
    <a:srgbClr val="333300"/>
    <a:srgbClr val="0000CC"/>
    <a:srgbClr val="FF3399"/>
    <a:srgbClr val="9D072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7" autoAdjust="0"/>
    <p:restoredTop sz="79903" autoAdjust="0"/>
  </p:normalViewPr>
  <p:slideViewPr>
    <p:cSldViewPr snapToGrid="0">
      <p:cViewPr varScale="1">
        <p:scale>
          <a:sx n="90" d="100"/>
          <a:sy n="90" d="100"/>
        </p:scale>
        <p:origin x="62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15/05/2025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15/05/2025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15/05/2025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15/05/2025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15/05/2025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15/05/2025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15/05/2025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15/05/2025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15/05/2025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15/05/2025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15/05/2025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15/05/2025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15/05/2025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15/05/2025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15/05/2025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15/05/2025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15/05/2025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15/05/2025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3 Grupo"/>
          <p:cNvGrpSpPr/>
          <p:nvPr/>
        </p:nvGrpSpPr>
        <p:grpSpPr>
          <a:xfrm>
            <a:off x="2086921" y="4764610"/>
            <a:ext cx="3810003" cy="2102915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423804" y="185001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7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2873723"/>
            <a:ext cx="82372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FUNDAMENTOS DE LA PROFECÍA</a:t>
            </a:r>
            <a:endParaRPr lang="es-PE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371" r="6244" b="-371"/>
          <a:stretch/>
        </p:blipFill>
        <p:spPr>
          <a:xfrm>
            <a:off x="318881" y="12496"/>
            <a:ext cx="1743835" cy="1698757"/>
          </a:xfrm>
          <a:prstGeom prst="rect">
            <a:avLst/>
          </a:prstGeom>
        </p:spPr>
      </p:pic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6B053B5-0D36-B73E-A784-31CF2A6D5B80}"/>
              </a:ext>
            </a:extLst>
          </p:cNvPr>
          <p:cNvGrpSpPr/>
          <p:nvPr/>
        </p:nvGrpSpPr>
        <p:grpSpPr>
          <a:xfrm>
            <a:off x="2167339" y="223160"/>
            <a:ext cx="4290593" cy="755329"/>
            <a:chOff x="2227877" y="12496"/>
            <a:chExt cx="4290593" cy="755329"/>
          </a:xfrm>
        </p:grpSpPr>
        <p:sp>
          <p:nvSpPr>
            <p:cNvPr id="33" name="CuadroTexto 6">
              <a:extLst>
                <a:ext uri="{FF2B5EF4-FFF2-40B4-BE49-F238E27FC236}">
                  <a16:creationId xmlns:a16="http://schemas.microsoft.com/office/drawing/2014/main" id="{3F90F040-5738-48C4-8510-2819E076C25E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2" name="CuadroTexto 6">
              <a:extLst>
                <a:ext uri="{FF2B5EF4-FFF2-40B4-BE49-F238E27FC236}">
                  <a16:creationId xmlns:a16="http://schemas.microsoft.com/office/drawing/2014/main" id="{9E85ACFD-1E69-8821-9B4E-3CDD4CC2A65D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B712479B-D090-1AFB-DFD2-D962097ED761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17B65557-0427-59D4-96A6-DF1AA462920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 flipH="1">
            <a:off x="8899997" y="2828925"/>
            <a:ext cx="3204357" cy="374746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1A26A43-3938-D7D7-4275-299BC337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65456" y="1044562"/>
            <a:ext cx="2595632" cy="4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2CBF8B2C-2002-5202-A115-8EE2BE428D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64B8304-8854-15FC-6FC4-0D0893A15039}"/>
              </a:ext>
            </a:extLst>
          </p:cNvPr>
          <p:cNvSpPr txBox="1"/>
          <p:nvPr/>
        </p:nvSpPr>
        <p:spPr>
          <a:xfrm>
            <a:off x="982215" y="3088347"/>
            <a:ext cx="8276161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Ezequiel 10: </a:t>
            </a:r>
            <a:r>
              <a:rPr lang="es-P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y 19</a:t>
            </a: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muestra que los querubines, también son los  </a:t>
            </a:r>
            <a:r>
              <a:rPr lang="es-PE" sz="3200" u="sng" dirty="0">
                <a:latin typeface="Arial" panose="020B0604020202020204" pitchFamily="34" charset="0"/>
                <a:cs typeface="Arial" panose="020B0604020202020204" pitchFamily="34" charset="0"/>
              </a:rPr>
              <a:t>portadores de la gloria de Dios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P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</a:t>
            </a:r>
            <a:r>
              <a:rPr lang="es-P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</a:t>
            </a:r>
            <a:r>
              <a:rPr lang="es-P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18, 19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61950" indent="0">
              <a:spcBef>
                <a:spcPts val="400"/>
              </a:spcBef>
              <a:buNone/>
            </a:pP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2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genero en Lucifer la gloria de Dios</a:t>
            </a: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CC1D4CEE-35E3-BAD2-D4ED-91477E0B1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3D415A83-DDCD-3BA6-ABA1-8A06DAF8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B34E01BD-9A93-3D2A-D42A-2630F54B64F7}"/>
              </a:ext>
            </a:extLst>
          </p:cNvPr>
          <p:cNvSpPr/>
          <p:nvPr/>
        </p:nvSpPr>
        <p:spPr>
          <a:xfrm>
            <a:off x="1453833" y="2420782"/>
            <a:ext cx="3914033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DOS QUERUBINES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62B5CABB-8C47-1925-B3F3-54148CEA3D53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7DDC11-09E3-46BA-8AB0-8835E656D6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80F68C41-8898-5594-B498-7655300278C6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D335B21D-8575-FE87-A377-EC276D17C40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89F7720-148C-C6D3-A7F3-79D686FB5C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12EDE2E-24B0-FEEA-49A1-2ABA87186C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57D84AE6-FD28-C59B-B4E5-A2F341502876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9635B1B1-3A6E-C850-3FA6-1D2BFAE9D06D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3527888-F992-F765-D244-57C53A183E21}"/>
              </a:ext>
            </a:extLst>
          </p:cNvPr>
          <p:cNvSpPr txBox="1"/>
          <p:nvPr/>
        </p:nvSpPr>
        <p:spPr>
          <a:xfrm>
            <a:off x="982215" y="3088347"/>
            <a:ext cx="8276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Edén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, los querubines eran un símbolo de la permanencia de Dios, y un recordativo de la promesa de que un día regresarían al paraíso.</a:t>
            </a: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C90F8927-226A-D2E0-D11D-B9C02004D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E6036E57-614D-05B3-14E2-8EDA6A1BB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D760F557-2FF8-0B87-3FA6-5EEFEE0A34EB}"/>
              </a:ext>
            </a:extLst>
          </p:cNvPr>
          <p:cNvSpPr/>
          <p:nvPr/>
        </p:nvSpPr>
        <p:spPr>
          <a:xfrm>
            <a:off x="1453833" y="2420782"/>
            <a:ext cx="3914033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DOS QUERUBINES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57BC0887-1206-0C07-1343-7813EFDB0DEA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FD93D63-295C-19E0-E6C3-4104ED04EA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0BD45EBF-AB9D-A74F-63B8-820F7FAE699F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81B37B7D-AA18-3A0E-03C9-DCB43F05A8FA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4E51C7A-A4DC-72D8-3FE1-0CAFAAEC6D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C377FEF-654A-EAC6-08A6-0CFF2045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3E43D491-0CB7-6A07-E3CA-E25A817F908D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747F11FD-F58B-47F7-665A-D1D322A642F2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B39E892-343E-47C5-E8C5-5E9B2E81D7F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9114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39" y="3182818"/>
            <a:ext cx="794259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deseo de Dios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de morar entre su pueblo se reveló a través de la construcción del tabernáculo por mandato divino (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25: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significaba para Israel, el tabernáculo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4430501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DIOS ENTRE SU PUEBLO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4BF227-46C7-7B0F-41DF-B851CB5B0CE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4278274-E960-9CAD-BD0D-6749D2DC0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250DE9F-95DC-C5F0-1CDE-DCF214BB64CD}"/>
              </a:ext>
            </a:extLst>
          </p:cNvPr>
          <p:cNvSpPr txBox="1"/>
          <p:nvPr/>
        </p:nvSpPr>
        <p:spPr>
          <a:xfrm>
            <a:off x="1015140" y="3182818"/>
            <a:ext cx="7413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En el desierto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cada vez que Dios detenía al pueblo, las tribus acampaban alrededor del tabernáculo organizados en cuatro grupos (Ver 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3, 10, 18, 25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E8869A25-501C-8D30-B082-CD5F88F49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3D626516-91D2-9468-9C71-970F6E14BB26}"/>
              </a:ext>
            </a:extLst>
          </p:cNvPr>
          <p:cNvSpPr/>
          <p:nvPr/>
        </p:nvSpPr>
        <p:spPr>
          <a:xfrm>
            <a:off x="1453832" y="2420782"/>
            <a:ext cx="4430501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DIOS ENTRE SU PUEBLO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C03F61FA-525F-2F30-78CC-55F43000862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166798C-EFE2-E622-D9EF-030B7F034E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D747EB89-DC3C-2806-5EA4-0E8D2888FC99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F8A311AE-38CC-063C-2DA9-CB17D3B552D0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76BEF05-4C9B-F73D-E7E3-F73BA9F83B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7FF3775-2688-D5A6-04C6-C127A62508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6562429A-426B-D46B-DB3A-808961F1E9D1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DD878A25-ACF2-E31A-60A5-B8000794D004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F5BAA6C-84CA-676D-DCE5-EEE6B3334D7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32867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FF3F5C4-2B64-72D8-9479-D65BEE80A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B6C60FA-3BF3-BF02-80AA-437348D0F30A}"/>
              </a:ext>
            </a:extLst>
          </p:cNvPr>
          <p:cNvSpPr txBox="1"/>
          <p:nvPr/>
        </p:nvSpPr>
        <p:spPr>
          <a:xfrm>
            <a:off x="1015140" y="3182818"/>
            <a:ext cx="7413360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Apocalipsis 21: 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revela que, en la nueva Jerusalén, el tabernáculo de Dios estará en medio de su pueblo.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2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nos revela esta promesa sobre el carácter de Dios</a:t>
            </a: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FD3E439F-4A88-AD7D-2435-602976CBA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AB2C4C3F-1892-70A7-2064-5C9FD2D4FFD2}"/>
              </a:ext>
            </a:extLst>
          </p:cNvPr>
          <p:cNvSpPr/>
          <p:nvPr/>
        </p:nvSpPr>
        <p:spPr>
          <a:xfrm>
            <a:off x="1453832" y="2420782"/>
            <a:ext cx="4430501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DIOS ENTRE SU PUEBLO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38590372-743D-0ADC-7401-C07DDBCF4DA0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5A07A6-5934-EDF3-0DDA-2960BA3FBC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47782E9C-2AAF-3FA8-0811-C04D44F4116B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A36752BA-E66D-5768-F1B4-1FF8FCBAC415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A190404-94B8-0E43-4503-BE983F86FF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DE837AA-DC54-621A-2EC9-08DED709C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BCE8E6F5-5B5E-8E90-4EFD-DE264CEF2C3E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168B47A8-5727-A50C-D9A1-6D92175A0F15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08A17DC-5B64-67FB-72D2-B8A542CD7A8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786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AC313CB-68F9-E8FD-279F-92A0B6F14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AC98729-371D-EC0D-77F2-EEE20DABBA2A}"/>
              </a:ext>
            </a:extLst>
          </p:cNvPr>
          <p:cNvSpPr txBox="1"/>
          <p:nvPr/>
        </p:nvSpPr>
        <p:spPr>
          <a:xfrm>
            <a:off x="1015140" y="3182818"/>
            <a:ext cx="7413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B527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causa del pecado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, la humanidad perdió el paraíso, </a:t>
            </a: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pero 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por la gracia de Cristo las puertas del paraíso se abrirán para los redimidos.</a:t>
            </a: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CAD92821-655C-7C4B-7CBE-DE447E079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00CE5C2B-CC62-349E-AF52-6B132EFFE2DC}"/>
              </a:ext>
            </a:extLst>
          </p:cNvPr>
          <p:cNvSpPr/>
          <p:nvPr/>
        </p:nvSpPr>
        <p:spPr>
          <a:xfrm>
            <a:off x="1453832" y="2420782"/>
            <a:ext cx="4430501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DIOS ENTRE SU PUEBLO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D15D53F6-3653-A04F-494F-1BA3AD24776E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E347A0B-BB51-FA5A-BCD3-F642833A4D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CA7000E6-57EF-69AB-24C6-F8543483F73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724DBD71-0C15-1BE9-13A4-A397805F17B3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77D6D75-D920-3D8F-B33A-C4ABA67686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22EBA0-FDD3-B764-A0C8-E21C7677C5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D06684B0-4C80-BC92-2BC8-9F5375EEAEDE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A5D89C31-8A70-5B23-0AC1-E95B6E2471AC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1E07B1-1E79-6503-678E-21AB2D61FB7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86218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 manera somos llamados  alumbrar al mundo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lecciones podemos obtener sobre la caída de lucifer y el peligro del egoísmo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Qué lecciones puedes aprender del hecho de que las tribus de Israel acampaban alrededor del tabernáculo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317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GLORIFICA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Dios por su interés en tu vida.</a:t>
            </a:r>
            <a:endParaRPr lang="es-E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  <a:endParaRPr lang="es-ES" sz="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A40B8975-B795-A08B-FDBA-970A3BED30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7963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“Después oí la vos del Señor, que dijo: ¿A quién enviaré? ¿Quién irá de nuestra parte? Entonces respondí: Aquí estoy, envíame a mi”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(Isa. 6: 8).</a:t>
            </a:r>
            <a:endParaRPr lang="es-PE" sz="28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7F186DE-6CDE-0A61-33E9-7025D5A7EFD0}"/>
              </a:ext>
            </a:extLst>
          </p:cNvPr>
          <p:cNvGrpSpPr/>
          <p:nvPr/>
        </p:nvGrpSpPr>
        <p:grpSpPr>
          <a:xfrm>
            <a:off x="2083686" y="63922"/>
            <a:ext cx="4290593" cy="755329"/>
            <a:chOff x="2227877" y="12496"/>
            <a:chExt cx="4290593" cy="755329"/>
          </a:xfrm>
        </p:grpSpPr>
        <p:sp>
          <p:nvSpPr>
            <p:cNvPr id="6" name="CuadroTexto 6">
              <a:extLst>
                <a:ext uri="{FF2B5EF4-FFF2-40B4-BE49-F238E27FC236}">
                  <a16:creationId xmlns:a16="http://schemas.microsoft.com/office/drawing/2014/main" id="{747719ED-77CB-60AD-6331-52D76B8E751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275587-1410-C065-824D-5CA08E9848D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8" name="CuadroTexto 6">
              <a:extLst>
                <a:ext uri="{FF2B5EF4-FFF2-40B4-BE49-F238E27FC236}">
                  <a16:creationId xmlns:a16="http://schemas.microsoft.com/office/drawing/2014/main" id="{BA18D8AF-45CA-22C6-F636-BCC027E1DDB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AF351302-6314-687B-EC35-ADFCFF951B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93555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Un joven abrió su Biblia con curiosidad. Había oído que estaba llena de símbolos extraños y bestias misteriosas. Pero cuanto más leía, más descubría que no se trataba de miedo ni de confusión, sino de un Dios que deseaba advertir, guiar y salvar. </a:t>
            </a:r>
          </a:p>
          <a:p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Así entendió que la profecía es una carta de amor.</a:t>
            </a:r>
            <a:endParaRPr lang="es-ES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47800">
              <a:spcBef>
                <a:spcPts val="600"/>
              </a:spcBef>
            </a:pPr>
            <a:r>
              <a:rPr lang="es-ES" sz="2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que Dios revela su trono a fin de mostrar su deseo  de relacionarse con su pueblo. para restaurar la gloria perdida por causa del pecado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46F3CD-8FB8-001D-FE64-A81977726DD4}"/>
              </a:ext>
            </a:extLst>
          </p:cNvPr>
          <p:cNvGrpSpPr/>
          <p:nvPr/>
        </p:nvGrpSpPr>
        <p:grpSpPr>
          <a:xfrm>
            <a:off x="1978630" y="89931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94AB913-1470-DAA5-5252-0CFCEAD17EE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180DB83E-16F3-7963-13E8-3099B4C86067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B87434C4-D82B-6AA9-DCA0-20FAB12D8D0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2941287"/>
            <a:ext cx="4872256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LLAMADO PARA ALUMBRAR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8" y="4035545"/>
            <a:ext cx="4187459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DOS QUERUBINES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5122512"/>
            <a:ext cx="487225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DIOS ENTRE SU PUEBLO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7868D9-B6A6-DDCF-F2EB-1D97BDF56325}"/>
              </a:ext>
            </a:extLst>
          </p:cNvPr>
          <p:cNvGrpSpPr/>
          <p:nvPr/>
        </p:nvGrpSpPr>
        <p:grpSpPr>
          <a:xfrm>
            <a:off x="1978630" y="27437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F818A19-4F26-BB7D-42CB-C9A3F5472A7A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78F55AA0-54DE-031B-995E-6EE61BACFE9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C1EF400B-880A-8BA4-2C72-EF8F4E03F795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015C2BB-8A3A-DCE4-343B-9BCBCB7ABD6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038753" y="943347"/>
            <a:ext cx="5065600" cy="592417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289309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la asombrosa visión del trono de Dios, Isaías clamo: “¡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 de mí que soy hombre muerto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!” (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 6: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 Y el Señor envío a un serafín para purificarlo de su pecado.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nos enseña la reacción de Isaías, ante la santidad de Dios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4887693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LLAMADO PARA ALUMBRAR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109D1B-F4BD-3F0A-29BF-772144C5F6B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>
            <a:extLst>
              <a:ext uri="{FF2B5EF4-FFF2-40B4-BE49-F238E27FC236}">
                <a16:creationId xmlns:a16="http://schemas.microsoft.com/office/drawing/2014/main" id="{0579F694-C185-756B-12F2-19A41B6F7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278799A-D013-089E-F1A3-D81794AE7D04}"/>
              </a:ext>
            </a:extLst>
          </p:cNvPr>
          <p:cNvSpPr txBox="1"/>
          <p:nvPr/>
        </p:nvSpPr>
        <p:spPr>
          <a:xfrm>
            <a:off x="975641" y="3202940"/>
            <a:ext cx="8289309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9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Curiosamente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ES" sz="29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Serafín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”, significa “</a:t>
            </a:r>
            <a:r>
              <a:rPr lang="es-ES" sz="2900" u="sng" dirty="0">
                <a:latin typeface="Arial" panose="020B0604020202020204" pitchFamily="34" charset="0"/>
                <a:cs typeface="Arial" panose="020B0604020202020204" pitchFamily="34" charset="0"/>
              </a:rPr>
              <a:t>el que arde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”. Y </a:t>
            </a:r>
            <a:r>
              <a:rPr lang="es-ES" sz="2900" b="1" dirty="0">
                <a:latin typeface="Arial" panose="020B0604020202020204" pitchFamily="34" charset="0"/>
                <a:cs typeface="Arial" panose="020B0604020202020204" pitchFamily="34" charset="0"/>
              </a:rPr>
              <a:t>Jesús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describe a </a:t>
            </a:r>
            <a:r>
              <a:rPr lang="es-ES" sz="2900" b="1" dirty="0">
                <a:latin typeface="Arial" panose="020B0604020202020204" pitchFamily="34" charset="0"/>
                <a:cs typeface="Arial" panose="020B0604020202020204" pitchFamily="34" charset="0"/>
              </a:rPr>
              <a:t>Juan el bautista 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como “</a:t>
            </a:r>
            <a:r>
              <a:rPr lang="es-ES" sz="29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antorcha que arde y alumbraba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es-E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s-E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7663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</a:t>
            </a:r>
            <a:r>
              <a:rPr lang="es-E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era un pecador necesitado de gracia y perdón, pero su ministerio señalaba a Jesús, el único que trae gracia y salvación.</a:t>
            </a:r>
            <a:endParaRPr lang="es-PE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C7A067B4-0D97-F486-EF1B-2EF6C944B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4AA898A7-645D-D30B-62D9-C8C41C31E7A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F6BA9A1B-5CF8-644B-A327-D4C96B659F3D}"/>
              </a:ext>
            </a:extLst>
          </p:cNvPr>
          <p:cNvSpPr/>
          <p:nvPr/>
        </p:nvSpPr>
        <p:spPr>
          <a:xfrm>
            <a:off x="1453840" y="2425753"/>
            <a:ext cx="4887693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LLAMADO PARA ALUMBRAR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06B80CC-2DB8-F4E8-56EC-70287794E8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57B9409-8A14-82F9-2A25-465F6C21C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E8DC80F-4BDD-4D2F-DB2A-2367CD27A9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512FF95B-F8A0-A583-1361-DC19E2368CD5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7BF345C1-AEE3-5BDF-DF9C-2A502D5572F9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4DE9308E-1F8B-E643-2048-6D28137E5C3E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904C718C-F0E0-7D82-6876-93C3DC06D8BC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FE82DBC-0EC2-FF77-8695-2B8EA625444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663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>
            <a:extLst>
              <a:ext uri="{FF2B5EF4-FFF2-40B4-BE49-F238E27FC236}">
                <a16:creationId xmlns:a16="http://schemas.microsoft.com/office/drawing/2014/main" id="{EFCC04A0-A851-18E0-788F-E51B972BA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86D9184-AF2B-B988-E0C4-78C2185EB1D8}"/>
              </a:ext>
            </a:extLst>
          </p:cNvPr>
          <p:cNvSpPr txBox="1"/>
          <p:nvPr/>
        </p:nvSpPr>
        <p:spPr>
          <a:xfrm>
            <a:off x="975641" y="3202940"/>
            <a:ext cx="8289309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Isaías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muestra que, después de experimentar la gracia divina, él respondió al llamado del Señor: “¿</a:t>
            </a:r>
            <a:r>
              <a:rPr lang="es-ES" sz="29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quien enviaré y quién irá por nosotros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ES" sz="29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entonces respondí yo: </a:t>
            </a:r>
            <a:r>
              <a:rPr lang="es-ES" sz="29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Heme aquí, envíame a mí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Isa. 6:</a:t>
            </a:r>
            <a:r>
              <a:rPr lang="es-E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E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9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obstáculos podrían impedir responder como Isaías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14CA0FFE-876D-59B4-962E-7042E09F2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F2C9A6DF-20E2-5579-51F1-0728CE6BB1A4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C80EAC22-4726-50FC-FFDD-68F59F2941BA}"/>
              </a:ext>
            </a:extLst>
          </p:cNvPr>
          <p:cNvSpPr/>
          <p:nvPr/>
        </p:nvSpPr>
        <p:spPr>
          <a:xfrm>
            <a:off x="1453840" y="2425753"/>
            <a:ext cx="4887693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LLAMADO PARA ALUMBRAR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1DF6C4B-D953-905D-5227-AA922C904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BE8B3E3-7263-EF39-B696-C4A1A8E99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D98B707-170D-58C3-2868-693C803EA1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4769D256-79BB-A588-6BB9-A216143851FD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4A275A94-B7F0-B9EF-E63F-54C58E2B444F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8E0B1A18-F299-DB92-4057-9904CCD711C9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E4CA7880-979F-C39B-2676-722F867FCBB2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C32BB48-4AA7-8342-DD5E-AFCF88EE06F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9522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C7671E4-7230-C0C6-DA07-8BE510E7936C}"/>
              </a:ext>
            </a:extLst>
          </p:cNvPr>
          <p:cNvSpPr txBox="1"/>
          <p:nvPr/>
        </p:nvSpPr>
        <p:spPr>
          <a:xfrm>
            <a:off x="982215" y="3088347"/>
            <a:ext cx="8276161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referencia</a:t>
            </a:r>
            <a:r>
              <a:rPr lang="es-E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a los querubines aparece por primera vez en el Genesis, protegiendo del huerto del Edén luego de la caída al pecado (Ver 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simbolizaba los querubines en el huerto del Edén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2563A32A-AD1E-BDE6-E7D1-8B2F90DAF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6018D643-327D-1D43-7767-D222B86F3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7992F691-72E0-0595-D289-0CE58E9B0072}"/>
              </a:ext>
            </a:extLst>
          </p:cNvPr>
          <p:cNvSpPr/>
          <p:nvPr/>
        </p:nvSpPr>
        <p:spPr>
          <a:xfrm>
            <a:off x="1453833" y="2420782"/>
            <a:ext cx="3914033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DOS QUERUBINES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B3E90F92-FE10-34DF-C73F-29D51FAB5DE8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29B1C0-3577-2B51-039B-A32F0BBCFD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D2764560-59D2-0CEE-2A7C-8B59FC9EB4B9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EDA75406-AD17-4817-8984-AFD94F71B159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9F0E8DD-5E63-79F5-357F-5F8B2AF25B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F1919AC-EE27-9F1E-C3A1-5BF9DB220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F60FC39A-2D30-F96A-F199-07E997C98499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0EA2F9D0-B44F-38EB-4BB9-4475F0CFB7E1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6D22EB2-9C9C-7D96-4F05-41EA3CFE75B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407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2761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1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Biblia</a:t>
            </a:r>
            <a:r>
              <a:rPr lang="es-PE" sz="3100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100" dirty="0">
                <a:latin typeface="Arial" panose="020B0604020202020204" pitchFamily="34" charset="0"/>
                <a:cs typeface="Arial" panose="020B0604020202020204" pitchFamily="34" charset="0"/>
              </a:rPr>
              <a:t>asocia a los querubines con la presencia de Dios (ver </a:t>
            </a:r>
            <a:r>
              <a:rPr lang="es-PE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PE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</a:t>
            </a:r>
            <a:r>
              <a:rPr lang="es-PE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13:</a:t>
            </a:r>
            <a:r>
              <a:rPr lang="es-PE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s-PE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s-PE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Isa. 37:</a:t>
            </a:r>
            <a:r>
              <a:rPr lang="es-PE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  <a:r>
              <a:rPr lang="es-PE" sz="31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PE" sz="3100" b="1" dirty="0">
                <a:latin typeface="Arial" panose="020B0604020202020204" pitchFamily="34" charset="0"/>
                <a:cs typeface="Arial" panose="020B0604020202020204" pitchFamily="34" charset="0"/>
              </a:rPr>
              <a:t>Por eso,</a:t>
            </a:r>
            <a:r>
              <a:rPr lang="es-PE" sz="3100" dirty="0">
                <a:latin typeface="Arial" panose="020B0604020202020204" pitchFamily="34" charset="0"/>
                <a:cs typeface="Arial" panose="020B0604020202020204" pitchFamily="34" charset="0"/>
              </a:rPr>
              <a:t> el arca del pacto estaba coronada con dos querubines con sus alas extendidas (</a:t>
            </a:r>
            <a:r>
              <a:rPr lang="es-PE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</a:t>
            </a:r>
            <a:r>
              <a:rPr lang="es-PE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25: </a:t>
            </a:r>
            <a:r>
              <a:rPr lang="es-PE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s-PE" sz="31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3" y="2420782"/>
            <a:ext cx="3914033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DOS QUERUBINES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E6C8CE-C077-8FF5-5463-D20CFC65037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6108</TotalTime>
  <Words>1054</Words>
  <Application>Microsoft Office PowerPoint</Application>
  <PresentationFormat>Panorámica</PresentationFormat>
  <Paragraphs>129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Agency FB</vt:lpstr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1066</cp:revision>
  <dcterms:created xsi:type="dcterms:W3CDTF">2021-04-22T22:59:41Z</dcterms:created>
  <dcterms:modified xsi:type="dcterms:W3CDTF">2025-05-16T05:16:51Z</dcterms:modified>
</cp:coreProperties>
</file>