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4" r:id="rId2"/>
    <p:sldId id="359" r:id="rId3"/>
    <p:sldId id="275" r:id="rId4"/>
    <p:sldId id="276" r:id="rId5"/>
    <p:sldId id="386" r:id="rId6"/>
    <p:sldId id="388" r:id="rId7"/>
    <p:sldId id="389" r:id="rId8"/>
    <p:sldId id="390" r:id="rId9"/>
    <p:sldId id="369" r:id="rId10"/>
    <p:sldId id="391" r:id="rId11"/>
    <p:sldId id="392" r:id="rId12"/>
    <p:sldId id="393" r:id="rId13"/>
    <p:sldId id="372" r:id="rId14"/>
    <p:sldId id="394" r:id="rId15"/>
    <p:sldId id="396" r:id="rId16"/>
    <p:sldId id="383" r:id="rId17"/>
    <p:sldId id="290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88"/>
            <p14:sldId id="389"/>
            <p14:sldId id="390"/>
            <p14:sldId id="369"/>
            <p14:sldId id="391"/>
            <p14:sldId id="392"/>
            <p14:sldId id="393"/>
            <p14:sldId id="372"/>
            <p14:sldId id="394"/>
            <p14:sldId id="396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7F9DB"/>
    <a:srgbClr val="D1F4BA"/>
    <a:srgbClr val="F72CFC"/>
    <a:srgbClr val="008080"/>
    <a:srgbClr val="F2750E"/>
    <a:srgbClr val="333300"/>
    <a:srgbClr val="0000CC"/>
    <a:srgbClr val="FF3399"/>
    <a:srgbClr val="9D0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90" d="100"/>
          <a:sy n="90" d="100"/>
        </p:scale>
        <p:origin x="62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13/06/2025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microsoft.com/office/2007/relationships/hdphoto" Target="../media/hdphoto6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3 Grupo"/>
          <p:cNvGrpSpPr/>
          <p:nvPr/>
        </p:nvGrpSpPr>
        <p:grpSpPr>
          <a:xfrm>
            <a:off x="2086921" y="4764610"/>
            <a:ext cx="3810003" cy="2102915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423804" y="185001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11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3084822"/>
            <a:ext cx="823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RUT Y ESTER</a:t>
            </a:r>
            <a:endParaRPr lang="es-PE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371" r="6244" b="-371"/>
          <a:stretch/>
        </p:blipFill>
        <p:spPr>
          <a:xfrm>
            <a:off x="318881" y="12496"/>
            <a:ext cx="1743835" cy="1698757"/>
          </a:xfrm>
          <a:prstGeom prst="rect">
            <a:avLst/>
          </a:prstGeom>
        </p:spPr>
      </p:pic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6B053B5-0D36-B73E-A784-31CF2A6D5B80}"/>
              </a:ext>
            </a:extLst>
          </p:cNvPr>
          <p:cNvGrpSpPr/>
          <p:nvPr/>
        </p:nvGrpSpPr>
        <p:grpSpPr>
          <a:xfrm>
            <a:off x="2167339" y="223160"/>
            <a:ext cx="4290593" cy="755329"/>
            <a:chOff x="2227877" y="12496"/>
            <a:chExt cx="4290593" cy="755329"/>
          </a:xfrm>
        </p:grpSpPr>
        <p:sp>
          <p:nvSpPr>
            <p:cNvPr id="33" name="CuadroTexto 6">
              <a:extLst>
                <a:ext uri="{FF2B5EF4-FFF2-40B4-BE49-F238E27FC236}">
                  <a16:creationId xmlns:a16="http://schemas.microsoft.com/office/drawing/2014/main" id="{3F90F040-5738-48C4-8510-2819E076C25E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2" name="CuadroTexto 6">
              <a:extLst>
                <a:ext uri="{FF2B5EF4-FFF2-40B4-BE49-F238E27FC236}">
                  <a16:creationId xmlns:a16="http://schemas.microsoft.com/office/drawing/2014/main" id="{9E85ACFD-1E69-8821-9B4E-3CDD4CC2A65D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B712479B-D090-1AFB-DFD2-D962097ED761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17B65557-0427-59D4-96A6-DF1AA462920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flipH="1">
            <a:off x="8899997" y="2828925"/>
            <a:ext cx="3204357" cy="37474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A26A43-3938-D7D7-4275-299BC337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65456" y="1044562"/>
            <a:ext cx="2595632" cy="4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153891-5DC3-307E-78A3-BFFB36AA48BF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Booz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 es un “pariente cercano</a:t>
            </a: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Rut. 2:</a:t>
            </a:r>
            <a:r>
              <a:rPr lang="es-P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), tiene el poder legal para restaurar a Rut y Noemí, </a:t>
            </a: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pero 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existe otro pariente cercano que también tiene derecho. 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77A7ACEF-2251-CAC7-48EB-BB63DDC1B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D686B07D-597E-A85D-6CAB-18A72764C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4D4B9D83-BA78-CC65-7891-B5E6F98E21F1}"/>
              </a:ext>
            </a:extLst>
          </p:cNvPr>
          <p:cNvSpPr/>
          <p:nvPr/>
        </p:nvSpPr>
        <p:spPr>
          <a:xfrm>
            <a:off x="1453834" y="2420782"/>
            <a:ext cx="4642166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EL´PARIENTE REDENTOR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3818E8DF-F34E-82B0-A1B0-C6C1E444AD02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EDBBD4C-61C4-29F3-88EA-4E6E6E059E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1C9C5EE4-2B34-B451-CE5A-BED76A4C8CBD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D30E8E3B-08C0-26EA-82B1-950729B282A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6CBE46A-2FC9-26A6-8050-6B8CFDF569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660AE67-63E4-2229-7C57-2869B29D0A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C352F773-EB63-816A-74AC-5EF005196B05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03F31A9A-76DB-381E-B677-7675F5555D10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B059EB6-B211-00EE-C45A-7AB98DD5886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4078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545528-94AF-8C0E-0102-28A90DA60503}"/>
              </a:ext>
            </a:extLst>
          </p:cNvPr>
          <p:cNvSpPr txBox="1"/>
          <p:nvPr/>
        </p:nvSpPr>
        <p:spPr>
          <a:xfrm>
            <a:off x="982215" y="3088347"/>
            <a:ext cx="8276161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Booz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 es una “</a:t>
            </a:r>
            <a:r>
              <a:rPr lang="es-PE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” de </a:t>
            </a: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Cristo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, quien se hizo “</a:t>
            </a:r>
            <a:r>
              <a:rPr lang="es-PE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carne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P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 14) para ser nuestro “</a:t>
            </a:r>
            <a:r>
              <a:rPr lang="es-PE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pariente cercano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” y lidiar con </a:t>
            </a: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Satanás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 que también tiene cierto derecho.</a:t>
            </a:r>
          </a:p>
          <a:p>
            <a:pPr marL="361950" indent="0">
              <a:spcBef>
                <a:spcPts val="400"/>
              </a:spcBef>
              <a:buNone/>
            </a:pP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qué redimió </a:t>
            </a:r>
            <a:r>
              <a:rPr lang="es-PE" sz="3200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Booz</a:t>
            </a:r>
            <a:r>
              <a:rPr lang="es-PE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Rut, y de que nos redimió Cristo a nosotros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8A38F984-5068-B108-CB80-AC6EB50F3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4F81B8F6-E6C2-EE4E-C8EB-2366FD4E6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F8D001E6-8D6D-2CD9-5956-F85347B146DB}"/>
              </a:ext>
            </a:extLst>
          </p:cNvPr>
          <p:cNvSpPr/>
          <p:nvPr/>
        </p:nvSpPr>
        <p:spPr>
          <a:xfrm>
            <a:off x="1453834" y="2420782"/>
            <a:ext cx="4642166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EL´PARIENTE REDENTOR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E3E9AB7F-3644-0AF5-2D89-94706803F26E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5CE5681-2880-E1A0-2A1F-4FF17ABA72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DDE386DB-A62F-401A-7F23-A8001A776573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81AD67C0-3305-5F72-4CA2-E381FB7CD81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4B71E97-6197-F131-A285-2DF82DC810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B72425-EE70-6EF8-E353-7256650927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92CA4EDD-A733-58B6-5EDF-19C7F67DC84A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088F5FA6-9AF0-33F7-0BFE-07D5B6AF740E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E15E0A1-788D-0EFE-4248-0FA3CF171B1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306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88FE7F-7AED-CEE4-1AC8-D669C51A68C1}"/>
              </a:ext>
            </a:extLst>
          </p:cNvPr>
          <p:cNvSpPr txBox="1"/>
          <p:nvPr/>
        </p:nvSpPr>
        <p:spPr>
          <a:xfrm>
            <a:off x="982215" y="3088347"/>
            <a:ext cx="8276161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Al igual 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PE" sz="3200" dirty="0" err="1">
                <a:latin typeface="Arial" panose="020B0604020202020204" pitchFamily="34" charset="0"/>
                <a:cs typeface="Arial" panose="020B0604020202020204" pitchFamily="34" charset="0"/>
              </a:rPr>
              <a:t>Booz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 fue hasta el portal de Belén para disputar la redención de Rut, Cristo vino a este a este mundo.</a:t>
            </a:r>
          </a:p>
          <a:p>
            <a:pPr lvl="0">
              <a:spcBef>
                <a:spcPts val="400"/>
              </a:spcBef>
            </a:pP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8BACCBE2-5AE1-C13C-8380-1D6FB6F9B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E1AD40CC-4E99-A83D-1BD0-E637FEF91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6751B624-8456-65CD-164F-D159403DAFD1}"/>
              </a:ext>
            </a:extLst>
          </p:cNvPr>
          <p:cNvSpPr/>
          <p:nvPr/>
        </p:nvSpPr>
        <p:spPr>
          <a:xfrm>
            <a:off x="1453834" y="2420782"/>
            <a:ext cx="4642166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EL´PARIENTE REDENTOR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B5F39259-B960-8BD9-E950-8DC6B3A2C5FC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165DF2-24FB-6D67-6040-1C302C172A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9B5D25B5-3681-FB2F-37B7-ECDA337C3ED6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5359103B-621F-F280-48B3-04025FEE186A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B6868CB-45F9-9B4F-123A-AFE1924D93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E19F270-11F8-9E06-D487-61886CD954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AA5EA6C4-DADD-F6C0-7EDB-4666DEFC8208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4FB9C421-2CB6-C19A-5A47-A94E67625BFB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BD7E029-2E12-3A30-62DB-58B8DFE21BA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9114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40" y="3182818"/>
            <a:ext cx="7413360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La historia de Ester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ilustra la realidad del gran conflicto entre Cristo y Satanás, 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Aman,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es una figura de Satanás (</a:t>
            </a:r>
            <a:r>
              <a:rPr lang="es-E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. 3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condujo a Aman a buscar la destrucción de los judíos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464216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OBSESIÓN DE SATANÁS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4BF227-46C7-7B0F-41DF-B851CB5B0CE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93DFF1-B285-A0C9-A066-1A5D6EC9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F215045-9417-98DE-D60A-FC821FD87350}"/>
              </a:ext>
            </a:extLst>
          </p:cNvPr>
          <p:cNvSpPr txBox="1"/>
          <p:nvPr/>
        </p:nvSpPr>
        <p:spPr>
          <a:xfrm>
            <a:off x="1015139" y="3182818"/>
            <a:ext cx="7807127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Aman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no soporto que Mardoqueo no le rindiera honor, 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por lo tanto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llenó de ira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5, 6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se empeñó en destruir a Mardoqueo y su nación.</a:t>
            </a:r>
          </a:p>
          <a:p>
            <a:pPr marL="361950" indent="0">
              <a:spcBef>
                <a:spcPts val="400"/>
              </a:spcBef>
              <a:buNone/>
            </a:pP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dónde está dispuesto a llegar el enemigo cuando no puede doblegar la fe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B698CD89-2DD2-346D-19C3-78DC4708D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C81B7254-508D-E224-DCAA-E44AA8A5BAF7}"/>
              </a:ext>
            </a:extLst>
          </p:cNvPr>
          <p:cNvSpPr/>
          <p:nvPr/>
        </p:nvSpPr>
        <p:spPr>
          <a:xfrm>
            <a:off x="1453832" y="2420782"/>
            <a:ext cx="464216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OBSESIÓN DE SATANÁS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7A3A0C60-0440-21CF-0FB2-B889227DFBA0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99AF052-D4EB-D19F-F417-3C65EF7F74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095C45A1-9091-FE63-C7A8-A4CD943981D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D162A363-D8BE-3343-5F20-B77646B23C4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01599F5-585E-A53F-88DC-6E48B237FD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6F9DCEF-1EAE-FA44-C33A-B8BC6B4762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8252347B-E731-3A28-4CB3-67D53C922BE3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6028736D-9028-D834-F191-99EB22ABCBBB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8708C63-797B-9F61-9D65-CEDDB3A065D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328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E1FC4A9-38BE-545A-4D47-E08E8FBBC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B44C4C-0E00-10F9-8E3A-95D630E93A34}"/>
              </a:ext>
            </a:extLst>
          </p:cNvPr>
          <p:cNvSpPr txBox="1"/>
          <p:nvPr/>
        </p:nvSpPr>
        <p:spPr>
          <a:xfrm>
            <a:off x="1015139" y="3182818"/>
            <a:ext cx="8145793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Apocalipsis 13: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, describe el 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escenario profético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de lo que el pueblo de Dios vivirá al final del tiempo. 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 manera esto tiene una conexión con la historia de Ester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igual </a:t>
            </a:r>
            <a:r>
              <a:rPr lang="es-PE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la liberación de los judíos, Dios liberará a su pueblo de la persecución del enemigo.</a:t>
            </a: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6EFF741A-03FD-46F0-DE13-17BA9D85B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62A5E77F-D80A-1656-1808-C3D17016E530}"/>
              </a:ext>
            </a:extLst>
          </p:cNvPr>
          <p:cNvSpPr/>
          <p:nvPr/>
        </p:nvSpPr>
        <p:spPr>
          <a:xfrm>
            <a:off x="1453832" y="2420782"/>
            <a:ext cx="464216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OBSESIÓN DE SATANÁS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A8A93406-A695-96F9-72B7-F2135744AB6C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F203CD-C615-1328-C4FC-0F77D5F6DE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D8610B07-3B19-C79C-399A-ED606833F4EC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72723302-ADEE-A075-525A-7D0884DD516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1957363-D1BB-663C-A010-D84A040C58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379C2FE-4998-D7FA-BD10-AD0D87A33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0EAA2408-1811-DA37-5611-E70EBAC03795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B17DF330-28F9-A389-E019-AC8CBA06AB0B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2EC2CF2-8EA8-5DC5-6BF8-7D984D32F6B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8621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cambio la amargura de Noemí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hizo Cristo para volverse nuestro ‘pariente cercano’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esperanza tenemos sobre la crisis final que enfrentará el pueblo de Dios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17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la providencia y el cuidado de Dios en tu vida.</a:t>
            </a:r>
            <a:endParaRPr lang="es-ES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  <a:endParaRPr lang="es-ES" sz="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9632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es-ES" sz="25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cuando vio a la reina Ester que estaba en el patio, ella obtuvo gracia ante sus ojos; y el rey extendió a Ester el cetro de oro que tenía en la mano. Entonces vino Ester y tocó la punta del cetro</a:t>
            </a:r>
            <a:r>
              <a:rPr lang="es-ES" sz="25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” </a:t>
            </a:r>
            <a:r>
              <a:rPr lang="es-E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s-ES" sz="25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Jer</a:t>
            </a:r>
            <a:r>
              <a:rPr lang="es-ES" sz="25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9: 24</a:t>
            </a:r>
            <a:r>
              <a:rPr lang="es-ES" sz="25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lang="es-PE" sz="25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7F186DE-6CDE-0A61-33E9-7025D5A7EFD0}"/>
              </a:ext>
            </a:extLst>
          </p:cNvPr>
          <p:cNvGrpSpPr/>
          <p:nvPr/>
        </p:nvGrpSpPr>
        <p:grpSpPr>
          <a:xfrm>
            <a:off x="2083686" y="63922"/>
            <a:ext cx="4290593" cy="755329"/>
            <a:chOff x="2227877" y="12496"/>
            <a:chExt cx="4290593" cy="755329"/>
          </a:xfrm>
        </p:grpSpPr>
        <p:sp>
          <p:nvSpPr>
            <p:cNvPr id="6" name="CuadroTexto 6">
              <a:extLst>
                <a:ext uri="{FF2B5EF4-FFF2-40B4-BE49-F238E27FC236}">
                  <a16:creationId xmlns:a16="http://schemas.microsoft.com/office/drawing/2014/main" id="{747719ED-77CB-60AD-6331-52D76B8E751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275587-1410-C065-824D-5CA08E9848D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8" name="CuadroTexto 6">
              <a:extLst>
                <a:ext uri="{FF2B5EF4-FFF2-40B4-BE49-F238E27FC236}">
                  <a16:creationId xmlns:a16="http://schemas.microsoft.com/office/drawing/2014/main" id="{BA18D8AF-45CA-22C6-F636-BCC027E1DDB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AF351302-6314-687B-EC35-ADFCFF951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0B8975-B795-A08B-FDBA-970A3BED306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9355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Una mujer deja su tierra, su idioma, su futuro, todo por una fe que apenas empieza a conocer.</a:t>
            </a:r>
            <a:b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Otra, oculta su identidad, camina con cautela, pero confía en el Dios que no se menciona, aunque dirige cada escena.</a:t>
            </a:r>
            <a:b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500" dirty="0">
                <a:latin typeface="Arial" panose="020B0604020202020204" pitchFamily="34" charset="0"/>
                <a:cs typeface="Arial" panose="020B0604020202020204" pitchFamily="34" charset="0"/>
              </a:rPr>
              <a:t>Ambas enfrentan riesgos. Ambas enfrentan decisiones. Ambas son testigos de un Dios que escribe historias inolvidables a través de personas ordinarias.</a:t>
            </a:r>
            <a:endParaRPr lang="es-ES" sz="25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>
              <a:spcBef>
                <a:spcPts val="600"/>
              </a:spcBef>
            </a:pPr>
            <a:r>
              <a:rPr lang="es-ES" sz="2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 las historias de Rut y Ester prefiguran acontecimientos de los últimos días</a:t>
            </a:r>
            <a:r>
              <a:rPr lang="es-PE" sz="2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46F3CD-8FB8-001D-FE64-A81977726DD4}"/>
              </a:ext>
            </a:extLst>
          </p:cNvPr>
          <p:cNvGrpSpPr/>
          <p:nvPr/>
        </p:nvGrpSpPr>
        <p:grpSpPr>
          <a:xfrm>
            <a:off x="1978630" y="89931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94AB913-1470-DAA5-5252-0CFCEAD17EE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180DB83E-16F3-7963-13E8-3099B4C86067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B87434C4-D82B-6AA9-DCA0-20FAB12D8D0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2941287"/>
            <a:ext cx="4711391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GOZO A LA AMARGURA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8" y="4035545"/>
            <a:ext cx="4711391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PARIENTE REDENTOR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5122512"/>
            <a:ext cx="470192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OBSESIÓN DE SATANÁS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7868D9-B6A6-DDCF-F2EB-1D97BDF56325}"/>
              </a:ext>
            </a:extLst>
          </p:cNvPr>
          <p:cNvGrpSpPr/>
          <p:nvPr/>
        </p:nvGrpSpPr>
        <p:grpSpPr>
          <a:xfrm>
            <a:off x="1978630" y="27437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F818A19-4F26-BB7D-42CB-C9A3F5472A7A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78F55AA0-54DE-031B-995E-6EE61BACFE9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C1EF400B-880A-8BA4-2C72-EF8F4E03F795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015C2BB-8A3A-DCE4-343B-9BCBCB7ABD6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038753" y="943347"/>
            <a:ext cx="5065600" cy="592417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Las historias de la Biblia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no son simples relatos del pasado, encierran verdades espirituales profundas y en algunos casos son una figura profética.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lecciones podemos extraer de la historia de Noemí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473706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GOZO A LA AMARGURA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109D1B-F4BD-3F0A-29BF-772144C5F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3 Grupo">
            <a:extLst>
              <a:ext uri="{FF2B5EF4-FFF2-40B4-BE49-F238E27FC236}">
                <a16:creationId xmlns:a16="http://schemas.microsoft.com/office/drawing/2014/main" id="{39443F66-785A-7613-6527-EA23CD822426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24" name="Picture 8" descr="C:\Users\loren\Desktop\red.png">
              <a:extLst>
                <a:ext uri="{FF2B5EF4-FFF2-40B4-BE49-F238E27FC236}">
                  <a16:creationId xmlns:a16="http://schemas.microsoft.com/office/drawing/2014/main" id="{79F8798C-C620-9E85-A55A-B435591C98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loren\Desktop\formas.png">
              <a:extLst>
                <a:ext uri="{FF2B5EF4-FFF2-40B4-BE49-F238E27FC236}">
                  <a16:creationId xmlns:a16="http://schemas.microsoft.com/office/drawing/2014/main" id="{BCD8FA8D-3A7A-DC0B-09B1-6BE804CD18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C:\Users\loren\Desktop\red.png">
              <a:extLst>
                <a:ext uri="{FF2B5EF4-FFF2-40B4-BE49-F238E27FC236}">
                  <a16:creationId xmlns:a16="http://schemas.microsoft.com/office/drawing/2014/main" id="{90487967-4F46-BC22-BA83-04536395A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C:\Users\loren\Desktop\red.png">
              <a:extLst>
                <a:ext uri="{FF2B5EF4-FFF2-40B4-BE49-F238E27FC236}">
                  <a16:creationId xmlns:a16="http://schemas.microsoft.com/office/drawing/2014/main" id="{2554177F-BC8E-1D71-D4FA-8BA7692209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>
              <a:extLst>
                <a:ext uri="{FF2B5EF4-FFF2-40B4-BE49-F238E27FC236}">
                  <a16:creationId xmlns:a16="http://schemas.microsoft.com/office/drawing/2014/main" id="{A9C6C244-7441-3BAC-B1A6-539FA3E978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Imagen 8">
            <a:extLst>
              <a:ext uri="{FF2B5EF4-FFF2-40B4-BE49-F238E27FC236}">
                <a16:creationId xmlns:a16="http://schemas.microsoft.com/office/drawing/2014/main" id="{DA64AA90-0BA6-4086-5D7E-6F9A1EA414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2FE8ADC9-99BE-1B3A-D55F-9068D5D267D7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Ella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salió de “</a:t>
            </a:r>
            <a:r>
              <a:rPr lang="es-ES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Belén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(casa del pan)” (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 1: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 acompañada de su familia para vivir en los campos de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Moab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por causa de una hambruna en su país.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 de texto 2">
            <a:extLst>
              <a:ext uri="{FF2B5EF4-FFF2-40B4-BE49-F238E27FC236}">
                <a16:creationId xmlns:a16="http://schemas.microsoft.com/office/drawing/2014/main" id="{617A318C-C7BF-F735-586A-F160FEE89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Diagrama de flujo: proceso alternativo 12">
            <a:extLst>
              <a:ext uri="{FF2B5EF4-FFF2-40B4-BE49-F238E27FC236}">
                <a16:creationId xmlns:a16="http://schemas.microsoft.com/office/drawing/2014/main" id="{5509B324-27D0-6F9E-EF12-10898A8E4CE1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Diagrama de flujo: proceso alternativo 12">
            <a:extLst>
              <a:ext uri="{FF2B5EF4-FFF2-40B4-BE49-F238E27FC236}">
                <a16:creationId xmlns:a16="http://schemas.microsoft.com/office/drawing/2014/main" id="{F690733C-403A-020E-A638-CBF856668776}"/>
              </a:ext>
            </a:extLst>
          </p:cNvPr>
          <p:cNvSpPr/>
          <p:nvPr/>
        </p:nvSpPr>
        <p:spPr>
          <a:xfrm>
            <a:off x="1453840" y="2425753"/>
            <a:ext cx="473706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GOZO A LA AMARGURA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865BC312-B609-3D33-3379-57DF809DC1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7DCEA719-61A9-9CD7-4CEA-79EC6322C9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D5967C22-0852-8622-F89A-4F52E86B18D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7" name="CuadroTexto 6">
            <a:extLst>
              <a:ext uri="{FF2B5EF4-FFF2-40B4-BE49-F238E27FC236}">
                <a16:creationId xmlns:a16="http://schemas.microsoft.com/office/drawing/2014/main" id="{63E762DC-72AD-91E9-764D-AF6082380823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8" name="CuadroTexto 7">
            <a:extLst>
              <a:ext uri="{FF2B5EF4-FFF2-40B4-BE49-F238E27FC236}">
                <a16:creationId xmlns:a16="http://schemas.microsoft.com/office/drawing/2014/main" id="{F446A7B5-2127-AFA7-DC5D-13FC8ACD1403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9" name="169 CuadroTexto">
            <a:extLst>
              <a:ext uri="{FF2B5EF4-FFF2-40B4-BE49-F238E27FC236}">
                <a16:creationId xmlns:a16="http://schemas.microsoft.com/office/drawing/2014/main" id="{C6DB814D-70C5-726D-08D5-685701626A60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40" name="169 CuadroTexto">
            <a:extLst>
              <a:ext uri="{FF2B5EF4-FFF2-40B4-BE49-F238E27FC236}">
                <a16:creationId xmlns:a16="http://schemas.microsoft.com/office/drawing/2014/main" id="{2B2EC071-DBCB-2328-D139-29CC84348D97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87598B28-BE16-09BA-117C-982E4B380827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6633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3 Grupo">
            <a:extLst>
              <a:ext uri="{FF2B5EF4-FFF2-40B4-BE49-F238E27FC236}">
                <a16:creationId xmlns:a16="http://schemas.microsoft.com/office/drawing/2014/main" id="{EED822DC-E667-0BF0-2D00-290309CF5E55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41" name="Picture 8" descr="C:\Users\loren\Desktop\red.png">
              <a:extLst>
                <a:ext uri="{FF2B5EF4-FFF2-40B4-BE49-F238E27FC236}">
                  <a16:creationId xmlns:a16="http://schemas.microsoft.com/office/drawing/2014/main" id="{FEE8EA78-CD41-03B9-0BEA-675F2C13C4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loren\Desktop\formas.png">
              <a:extLst>
                <a:ext uri="{FF2B5EF4-FFF2-40B4-BE49-F238E27FC236}">
                  <a16:creationId xmlns:a16="http://schemas.microsoft.com/office/drawing/2014/main" id="{812C935F-C83B-0E15-15DF-34E2A2E593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8" descr="C:\Users\loren\Desktop\red.png">
              <a:extLst>
                <a:ext uri="{FF2B5EF4-FFF2-40B4-BE49-F238E27FC236}">
                  <a16:creationId xmlns:a16="http://schemas.microsoft.com/office/drawing/2014/main" id="{ED556D50-C075-9249-40ED-C4A3E8111F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8" descr="C:\Users\loren\Desktop\red.png">
              <a:extLst>
                <a:ext uri="{FF2B5EF4-FFF2-40B4-BE49-F238E27FC236}">
                  <a16:creationId xmlns:a16="http://schemas.microsoft.com/office/drawing/2014/main" id="{44D8C890-9CBF-B877-557A-093BF7F058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8" descr="C:\Users\loren\Desktop\red.png">
              <a:extLst>
                <a:ext uri="{FF2B5EF4-FFF2-40B4-BE49-F238E27FC236}">
                  <a16:creationId xmlns:a16="http://schemas.microsoft.com/office/drawing/2014/main" id="{C205DB0A-4359-17AD-EBC4-6B28F479E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Imagen 8">
            <a:extLst>
              <a:ext uri="{FF2B5EF4-FFF2-40B4-BE49-F238E27FC236}">
                <a16:creationId xmlns:a16="http://schemas.microsoft.com/office/drawing/2014/main" id="{ECFD869D-D93C-F2C3-4050-9F5D7668DF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8F41FFA7-DC70-15FD-3F59-6691CB44335E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Moab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perdió a su esposo y sus hijos (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Rut. 1: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3 - 5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), y ante un futuro sombrío decidió regresar a su país. Y Rut su nuera decidió seguirla.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 de texto 2">
            <a:extLst>
              <a:ext uri="{FF2B5EF4-FFF2-40B4-BE49-F238E27FC236}">
                <a16:creationId xmlns:a16="http://schemas.microsoft.com/office/drawing/2014/main" id="{02A7A1EF-C914-F155-5024-E70F717D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Diagrama de flujo: proceso alternativo 12">
            <a:extLst>
              <a:ext uri="{FF2B5EF4-FFF2-40B4-BE49-F238E27FC236}">
                <a16:creationId xmlns:a16="http://schemas.microsoft.com/office/drawing/2014/main" id="{F3EC9796-4056-3431-8D7B-DBCE62BEBAE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Diagrama de flujo: proceso alternativo 12">
            <a:extLst>
              <a:ext uri="{FF2B5EF4-FFF2-40B4-BE49-F238E27FC236}">
                <a16:creationId xmlns:a16="http://schemas.microsoft.com/office/drawing/2014/main" id="{18E65A0B-6A0E-2559-4320-E20EDD2C98D8}"/>
              </a:ext>
            </a:extLst>
          </p:cNvPr>
          <p:cNvSpPr/>
          <p:nvPr/>
        </p:nvSpPr>
        <p:spPr>
          <a:xfrm>
            <a:off x="1453840" y="2425753"/>
            <a:ext cx="473706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GOZO A LA AMARGURA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4C037C42-1303-3ECD-A1D9-05FEA41730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0BB0B90B-48A2-C606-5F22-B604DB5267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28274997-DE45-012C-CAEA-972D81736C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54" name="CuadroTexto 6">
            <a:extLst>
              <a:ext uri="{FF2B5EF4-FFF2-40B4-BE49-F238E27FC236}">
                <a16:creationId xmlns:a16="http://schemas.microsoft.com/office/drawing/2014/main" id="{8DED286B-0E17-24D0-28A8-C3BF25BBDBB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55" name="CuadroTexto 7">
            <a:extLst>
              <a:ext uri="{FF2B5EF4-FFF2-40B4-BE49-F238E27FC236}">
                <a16:creationId xmlns:a16="http://schemas.microsoft.com/office/drawing/2014/main" id="{B6BD0657-BA26-B127-9917-DFC014EA5503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56" name="169 CuadroTexto">
            <a:extLst>
              <a:ext uri="{FF2B5EF4-FFF2-40B4-BE49-F238E27FC236}">
                <a16:creationId xmlns:a16="http://schemas.microsoft.com/office/drawing/2014/main" id="{041A1BEC-9C3F-134E-056E-5970237CA3B7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57" name="169 CuadroTexto">
            <a:extLst>
              <a:ext uri="{FF2B5EF4-FFF2-40B4-BE49-F238E27FC236}">
                <a16:creationId xmlns:a16="http://schemas.microsoft.com/office/drawing/2014/main" id="{B8E03469-8F7D-D867-7654-78C6B34CDC52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C43BA0ED-9128-7987-3FCE-A78E507E2A39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220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>
            <a:extLst>
              <a:ext uri="{FF2B5EF4-FFF2-40B4-BE49-F238E27FC236}">
                <a16:creationId xmlns:a16="http://schemas.microsoft.com/office/drawing/2014/main" id="{140C9D43-1912-CE1E-95A3-3B5EB2776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5682BA-FFEA-16D9-FA92-77E55D41087F}"/>
              </a:ext>
            </a:extLst>
          </p:cNvPr>
          <p:cNvSpPr txBox="1"/>
          <p:nvPr/>
        </p:nvSpPr>
        <p:spPr>
          <a:xfrm>
            <a:off x="975641" y="3202940"/>
            <a:ext cx="8650959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Ella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salió como “</a:t>
            </a:r>
            <a:r>
              <a:rPr lang="es-E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Noemi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(significa ‘agradable’)” y regreso como “</a:t>
            </a:r>
            <a:r>
              <a:rPr lang="es-ES" sz="3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(Amarga)” (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Rut. 1: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20, 21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La historia de Noemí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refleja un eco profundo del Edén. Adán y Eva pasaron de la abundancia a la escasez, de la alegría a la amargura.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99443294-702F-C16D-A105-24EF2CE3A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93F015B5-395A-75C9-BD7E-88A90A7452E2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3DC76437-F152-5991-EA7C-BE0C72EB922B}"/>
              </a:ext>
            </a:extLst>
          </p:cNvPr>
          <p:cNvSpPr/>
          <p:nvPr/>
        </p:nvSpPr>
        <p:spPr>
          <a:xfrm>
            <a:off x="1453840" y="2425753"/>
            <a:ext cx="473706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GOZO A LA AMARGURA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62F3FC2-8184-BEF9-796F-C369F8D87A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A97834C-CC5F-BE6B-CBE0-1A273C237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F01565F-F244-7A2C-16A0-1E90C5A788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CAADB865-B7D3-DC3D-433B-F7A5AA33317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93200A3E-DF7E-106D-115A-2F867AA934E9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DD9FBDEA-8108-8BCF-E17E-7291E92D5AC6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353FEFE2-ADD5-7D83-BE3B-7CFA4A89D8A3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7C02672-8E4E-272C-C45E-DE5EAE17D8D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952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475052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El regreso de Noemí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 Belén marca el inicio de la historia de Rut. 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Todo comienza cuando Rut llegar a espigar a los campos de BOOZ. (</a:t>
            </a:r>
            <a:r>
              <a:rPr lang="es-P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Rut. </a:t>
            </a:r>
            <a:r>
              <a:rPr lang="es-P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1950" indent="0">
              <a:spcBef>
                <a:spcPts val="400"/>
              </a:spcBef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 era </a:t>
            </a:r>
            <a:r>
              <a:rPr lang="es-ES" sz="3200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Booz</a:t>
            </a:r>
            <a:r>
              <a:rPr lang="es-E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porque es tan importante en esta historia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4" y="2420782"/>
            <a:ext cx="4642166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EL´PARIENTE REDENTOR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E6C8CE-C077-8FF5-5463-D20CFC65037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6107</TotalTime>
  <Words>1092</Words>
  <Application>Microsoft Office PowerPoint</Application>
  <PresentationFormat>Panorámica</PresentationFormat>
  <Paragraphs>128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Agency FB</vt:lpstr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1066</cp:revision>
  <dcterms:created xsi:type="dcterms:W3CDTF">2021-04-22T22:59:41Z</dcterms:created>
  <dcterms:modified xsi:type="dcterms:W3CDTF">2025-06-13T06:10:54Z</dcterms:modified>
</cp:coreProperties>
</file>