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4" r:id="rId2"/>
    <p:sldId id="359" r:id="rId3"/>
    <p:sldId id="275" r:id="rId4"/>
    <p:sldId id="276" r:id="rId5"/>
    <p:sldId id="386" r:id="rId6"/>
    <p:sldId id="388" r:id="rId7"/>
    <p:sldId id="389" r:id="rId8"/>
    <p:sldId id="390" r:id="rId9"/>
    <p:sldId id="369" r:id="rId10"/>
    <p:sldId id="391" r:id="rId11"/>
    <p:sldId id="392" r:id="rId12"/>
    <p:sldId id="372" r:id="rId13"/>
    <p:sldId id="394" r:id="rId14"/>
    <p:sldId id="395" r:id="rId15"/>
    <p:sldId id="396" r:id="rId16"/>
    <p:sldId id="383" r:id="rId17"/>
    <p:sldId id="290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36A8B09-6A3F-43C1-888B-3DF313B3B62E}">
          <p14:sldIdLst>
            <p14:sldId id="274"/>
            <p14:sldId id="359"/>
            <p14:sldId id="275"/>
            <p14:sldId id="276"/>
            <p14:sldId id="386"/>
            <p14:sldId id="388"/>
            <p14:sldId id="389"/>
            <p14:sldId id="390"/>
            <p14:sldId id="369"/>
            <p14:sldId id="391"/>
            <p14:sldId id="392"/>
            <p14:sldId id="372"/>
            <p14:sldId id="394"/>
            <p14:sldId id="395"/>
            <p14:sldId id="396"/>
            <p14:sldId id="383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9DB"/>
    <a:srgbClr val="D1F4BA"/>
    <a:srgbClr val="F72CFC"/>
    <a:srgbClr val="008080"/>
    <a:srgbClr val="F2750E"/>
    <a:srgbClr val="333300"/>
    <a:srgbClr val="0000CC"/>
    <a:srgbClr val="FF3399"/>
    <a:srgbClr val="9D072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7" autoAdjust="0"/>
    <p:restoredTop sz="79903" autoAdjust="0"/>
  </p:normalViewPr>
  <p:slideViewPr>
    <p:cSldViewPr snapToGrid="0">
      <p:cViewPr varScale="1">
        <p:scale>
          <a:sx n="90" d="100"/>
          <a:sy n="90" d="100"/>
        </p:scale>
        <p:origin x="6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CF7-E352-470C-8041-55A8BED73473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2738F-9FAB-4AEE-B24B-AA33CE4BFD5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935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2738F-9FAB-4AEE-B24B-AA33CE4BFD56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386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42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39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617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167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1380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21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011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500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499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84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0108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5209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402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88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5133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01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8E0D0-397E-47C5-9D92-71408B7E676B}" type="datetimeFigureOut">
              <a:rPr lang="es-PE" smtClean="0"/>
              <a:t>19/06/2025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35B486-63A3-4BC7-B347-9C60F8E64E7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41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microsoft.com/office/2007/relationships/hdphoto" Target="../media/hdphoto6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5.wdp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3 Grupo"/>
          <p:cNvGrpSpPr/>
          <p:nvPr/>
        </p:nvGrpSpPr>
        <p:grpSpPr>
          <a:xfrm>
            <a:off x="2086921" y="4764610"/>
            <a:ext cx="3810003" cy="2102915"/>
            <a:chOff x="10330029" y="3685530"/>
            <a:chExt cx="11325222" cy="8014054"/>
          </a:xfrm>
        </p:grpSpPr>
        <p:pic>
          <p:nvPicPr>
            <p:cNvPr id="26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3874C51B-5A5F-4B1C-A5C6-CA68E090A36C}"/>
              </a:ext>
            </a:extLst>
          </p:cNvPr>
          <p:cNvSpPr txBox="1"/>
          <p:nvPr/>
        </p:nvSpPr>
        <p:spPr>
          <a:xfrm>
            <a:off x="3423804" y="1850018"/>
            <a:ext cx="46497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rgbClr val="008080"/>
                </a:solidFill>
                <a:latin typeface="Calisto MT" panose="02040603050505030304" pitchFamily="18" charset="0"/>
              </a:rPr>
              <a:t>Lección 12 </a:t>
            </a:r>
            <a:endParaRPr lang="es-PE" sz="6600" b="1" dirty="0">
              <a:solidFill>
                <a:srgbClr val="008080"/>
              </a:solidFill>
              <a:latin typeface="Calisto MT" panose="02040603050505030304" pitchFamily="18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541332" y="2873723"/>
            <a:ext cx="8237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PRECURSORES</a:t>
            </a:r>
            <a:endParaRPr lang="es-PE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188813" y="1818068"/>
            <a:ext cx="2459116" cy="5693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II Trimestre</a:t>
            </a:r>
            <a:endParaRPr lang="es-PE" sz="31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" b="100000" l="104" r="99792">
                        <a14:foregroundMark x1="56146" y1="76296" x2="60729" y2="94074"/>
                        <a14:foregroundMark x1="24688" y1="36852" x2="24688" y2="72222"/>
                        <a14:foregroundMark x1="45208" y1="60556" x2="45521" y2="81111"/>
                        <a14:foregroundMark x1="59062" y1="37037" x2="61250" y2="66481"/>
                        <a14:foregroundMark x1="76146" y1="57222" x2="74167" y2="81667"/>
                        <a14:backgroundMark x1="12396" y1="11296" x2="34583" y2="13704"/>
                        <a14:backgroundMark x1="40417" y1="29444" x2="43438" y2="45926"/>
                        <a14:backgroundMark x1="4479" y1="19259" x2="6354" y2="64444"/>
                        <a14:backgroundMark x1="10313" y1="73519" x2="11458" y2="59074"/>
                        <a14:backgroundMark x1="34688" y1="60000" x2="33854" y2="85370"/>
                        <a14:backgroundMark x1="5521" y1="76481" x2="15208" y2="80741"/>
                        <a14:backgroundMark x1="22292" y1="83704" x2="22813" y2="88889"/>
                        <a14:backgroundMark x1="51354" y1="58333" x2="51875" y2="83148"/>
                        <a14:backgroundMark x1="69896" y1="55556" x2="6875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6" t="17789" r="11528"/>
          <a:stretch/>
        </p:blipFill>
        <p:spPr>
          <a:xfrm flipH="1">
            <a:off x="188813" y="5210142"/>
            <a:ext cx="2705039" cy="158571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" t="371" r="6244" b="-371"/>
          <a:stretch/>
        </p:blipFill>
        <p:spPr>
          <a:xfrm>
            <a:off x="318881" y="12496"/>
            <a:ext cx="1743835" cy="1698757"/>
          </a:xfrm>
          <a:prstGeom prst="rect">
            <a:avLst/>
          </a:prstGeom>
        </p:spPr>
      </p:pic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6B053B5-0D36-B73E-A784-31CF2A6D5B80}"/>
              </a:ext>
            </a:extLst>
          </p:cNvPr>
          <p:cNvGrpSpPr/>
          <p:nvPr/>
        </p:nvGrpSpPr>
        <p:grpSpPr>
          <a:xfrm>
            <a:off x="2167339" y="223160"/>
            <a:ext cx="4290593" cy="755329"/>
            <a:chOff x="2227877" y="12496"/>
            <a:chExt cx="4290593" cy="755329"/>
          </a:xfrm>
        </p:grpSpPr>
        <p:sp>
          <p:nvSpPr>
            <p:cNvPr id="33" name="CuadroTexto 6">
              <a:extLst>
                <a:ext uri="{FF2B5EF4-FFF2-40B4-BE49-F238E27FC236}">
                  <a16:creationId xmlns:a16="http://schemas.microsoft.com/office/drawing/2014/main" id="{3F90F040-5738-48C4-8510-2819E076C25E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2" name="CuadroTexto 6">
              <a:extLst>
                <a:ext uri="{FF2B5EF4-FFF2-40B4-BE49-F238E27FC236}">
                  <a16:creationId xmlns:a16="http://schemas.microsoft.com/office/drawing/2014/main" id="{9E85ACFD-1E69-8821-9B4E-3CDD4CC2A65D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B712479B-D090-1AFB-DFD2-D962097ED761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17B65557-0427-59D4-96A6-DF1AA4629208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 flipH="1">
            <a:off x="8899997" y="2828925"/>
            <a:ext cx="3204357" cy="374746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1A26A43-3938-D7D7-4275-299BC33702E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265456" y="1044562"/>
            <a:ext cx="2595632" cy="4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2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35EC2B-15CF-2CE6-74D4-6CFE24A4E991}"/>
              </a:ext>
            </a:extLst>
          </p:cNvPr>
          <p:cNvSpPr txBox="1"/>
          <p:nvPr/>
        </p:nvSpPr>
        <p:spPr>
          <a:xfrm>
            <a:off x="982215" y="3088347"/>
            <a:ext cx="8276161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pueblo de Dios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está llamado a “</a:t>
            </a:r>
            <a:r>
              <a:rPr lang="es-ES" sz="3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adorar al que hizo el cielo y la tierra, el mar y las fuentes de las aguas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14: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), cualquier otro tipo de adoración, es idolatría.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la adoración al creador es tan importante en el mensaje del primer ángel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9B6AC098-DD42-4B85-EEA5-BFE6950A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160F49D6-B318-9E9D-2512-DDBFCC201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45AE9501-803C-1C3F-D5DA-E7A958FA9930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ADORACIÓN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DB479344-8EDB-66E6-2173-DD9E4AA86F5A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D9C47DD-EAA9-E56B-6AB8-44D641E80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A6785445-0E87-DD0D-72D9-A7C6ABBC6E52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A7C0A66D-2554-F665-E800-C6E1519A4D6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73FACA-12D8-EAF3-A0B2-90F320016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C1AD201-A13C-B0E6-21E1-C5C2FA3185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90C19240-FA94-2388-641E-75F3DB04E6B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E882797A-900C-87D1-FD84-F247CA8F992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37D980-A53A-702F-E92E-6F3F334A32D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4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B0CE1F8-3B5E-59EF-721F-7F60903BFDD6}"/>
              </a:ext>
            </a:extLst>
          </p:cNvPr>
          <p:cNvSpPr txBox="1"/>
          <p:nvPr/>
        </p:nvSpPr>
        <p:spPr>
          <a:xfrm>
            <a:off x="982215" y="3088347"/>
            <a:ext cx="82761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adoración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a Dios no fue fácil para los cristianos del primer siglo.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Fueron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odiados por muchos de los lideres religiosos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perseguidos por el imperio romano (ver </a:t>
            </a:r>
            <a:r>
              <a:rPr lang="es-E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466154D5-09CE-DDD8-5368-F8B39F83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3D41674-4D23-0A36-F6F6-0EA77CF9A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B038F29E-7A27-75F5-A346-F805FBA9ED76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ADORACIÓN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804FA5F7-C75F-B083-A691-29AF1BF31DA5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1491FA5-2086-D162-1401-751149695E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B4FA1929-1AE8-8AFD-CC7C-65975DCDD8E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5E49933-F4BC-6C4C-1A57-30BC01EF2CC4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8D9BD0-9748-9D43-0C79-8734BC7EA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C921CC-09F8-2BD7-9167-3C7C181F9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0860ECF9-70E5-1420-64C1-2B6762D9BBD9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970923C1-5757-B6DB-459A-B06B5A1A4F0C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0773CC5-9F1E-DF76-0843-CD084C68DAF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430630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B545E66-95AF-43F5-B7A6-449624BD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015140" y="3182818"/>
            <a:ext cx="741336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Uno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de los temas controvertidos, de la profecía bíblica, es el de la ‘</a:t>
            </a:r>
            <a:r>
              <a:rPr lang="es-ES" sz="30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 de la bestia’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, que tendrá su cumplimiento justo antes del regreso de Cristo.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qué este tema, es tan importante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2" y="2420782"/>
            <a:ext cx="4557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MARCA DE LA BESTIA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4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5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4BF227-46C7-7B0F-41DF-B851CB5B0CE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744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76280F-2033-380C-D0CE-2D27ECAF2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B711A2F-602B-496F-FBCE-53743E353CE1}"/>
              </a:ext>
            </a:extLst>
          </p:cNvPr>
          <p:cNvSpPr txBox="1"/>
          <p:nvPr/>
        </p:nvSpPr>
        <p:spPr>
          <a:xfrm>
            <a:off x="1015140" y="3182818"/>
            <a:ext cx="7413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De acuerdo 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13: 15 - 17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este suceso se desarrollará bajo el decreto de una ley universal. Habrá “</a:t>
            </a:r>
            <a:r>
              <a:rPr lang="es-E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 de muerte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y “</a:t>
            </a:r>
            <a:r>
              <a:rPr lang="es-ES" sz="32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podrá comprar, ni vender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75E9E319-FC95-5F6A-9807-F50A27AC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155DE8E0-33DD-B3C1-3947-7514AB935A60}"/>
              </a:ext>
            </a:extLst>
          </p:cNvPr>
          <p:cNvSpPr/>
          <p:nvPr/>
        </p:nvSpPr>
        <p:spPr>
          <a:xfrm>
            <a:off x="1453832" y="2420782"/>
            <a:ext cx="4557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MARCA DE LA BESTIA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1602C26B-1582-B181-0AAE-4DC8D7002871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F01D0A-FAFC-7A66-0756-3AED0AAF75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7FC6C07D-06C8-6B9D-FA5A-6F3FE6B3C31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53BB6F0-9D8B-3A66-6014-EA640E5C466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8408BD1-1F03-87A8-B1EE-EDB0EB82EF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05FB03-35F3-8173-AC81-186078C41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E02F374A-B78D-F5B1-8D57-B1657A1B737B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157D3F14-F3FE-BD0F-1C3A-9BDCA5C86E26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A29E921-46A3-8F83-67BF-83CF3783266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3286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19230D-5F43-9DCC-9AC6-CB7D5247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1B687C5-7331-650E-C0EE-56B1FC3BE1C3}"/>
              </a:ext>
            </a:extLst>
          </p:cNvPr>
          <p:cNvSpPr txBox="1"/>
          <p:nvPr/>
        </p:nvSpPr>
        <p:spPr>
          <a:xfrm>
            <a:off x="1015140" y="3182818"/>
            <a:ext cx="741336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tema central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será la </a:t>
            </a:r>
            <a:r>
              <a:rPr lang="es-ES" sz="30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ADORACIÓN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3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13: </a:t>
            </a:r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). La libertad religiosa desaparecerá y cada 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persona tendrá que decidir a quién adora, al Creador o a la bestia. 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relación existe entre “el creador” y el cuarto mandamiento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19A4FB43-DE8E-5437-A144-2C0050EE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22E231EC-A4CC-6C1E-7275-9DDDF689C9CF}"/>
              </a:ext>
            </a:extLst>
          </p:cNvPr>
          <p:cNvSpPr/>
          <p:nvPr/>
        </p:nvSpPr>
        <p:spPr>
          <a:xfrm>
            <a:off x="1453832" y="2420782"/>
            <a:ext cx="4557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MARCA DE LA BESTIA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2C89FA83-3037-8747-AA0A-B3D8E4848160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08D66-A04A-2C17-04BF-7269BF1B2F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882723B8-9C63-8856-80D4-7F84F395D67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0908021F-0BB5-2E68-27B2-A23D1233927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907AF0-2EF2-62E0-2A71-3F36050745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0326526-1277-688D-8AA4-751992345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5B4CBD00-5FEC-DA3F-AD50-C994D0323501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C6128B38-AA91-5449-2306-BB55D12FDC8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BBF28DE-CC07-1EEC-1F25-F07AB641233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786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710B1E9E-5489-63D9-C009-503A333E6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02AA5FE-A554-A1BB-B255-63464F336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AAA6EB-9956-ED5E-33CA-4054484F22C9}"/>
              </a:ext>
            </a:extLst>
          </p:cNvPr>
          <p:cNvSpPr txBox="1"/>
          <p:nvPr/>
        </p:nvSpPr>
        <p:spPr>
          <a:xfrm>
            <a:off x="999067" y="31496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Jesús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fue perseguido y condenado por no guardar el sábado según el modelo tradicional. </a:t>
            </a:r>
            <a:r>
              <a:rPr lang="es-PE" sz="3000" b="1" dirty="0">
                <a:latin typeface="Arial" panose="020B0604020202020204" pitchFamily="34" charset="0"/>
                <a:cs typeface="Arial" panose="020B0604020202020204" pitchFamily="34" charset="0"/>
              </a:rPr>
              <a:t>esto nos muestra</a:t>
            </a:r>
            <a:r>
              <a:rPr lang="es-PE" sz="3000" dirty="0">
                <a:latin typeface="Arial" panose="020B0604020202020204" pitchFamily="34" charset="0"/>
                <a:cs typeface="Arial" panose="020B0604020202020204" pitchFamily="34" charset="0"/>
              </a:rPr>
              <a:t> cómo la tradición humana puede endurecer el corazón incluso contra el bien más evidente.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7646DC47-4C04-E479-2CF7-117EA520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grama de flujo: proceso alternativo 12">
            <a:extLst>
              <a:ext uri="{FF2B5EF4-FFF2-40B4-BE49-F238E27FC236}">
                <a16:creationId xmlns:a16="http://schemas.microsoft.com/office/drawing/2014/main" id="{EC810F8F-9475-686B-E844-3C7EBC5D7133}"/>
              </a:ext>
            </a:extLst>
          </p:cNvPr>
          <p:cNvSpPr/>
          <p:nvPr/>
        </p:nvSpPr>
        <p:spPr>
          <a:xfrm>
            <a:off x="1453832" y="2420782"/>
            <a:ext cx="4557501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MARCA DE LA BESTIA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Diagrama de flujo: proceso alternativo 12">
            <a:extLst>
              <a:ext uri="{FF2B5EF4-FFF2-40B4-BE49-F238E27FC236}">
                <a16:creationId xmlns:a16="http://schemas.microsoft.com/office/drawing/2014/main" id="{3537D24A-7416-AD0B-23A2-B433E3901EC7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8CE71D9-592C-5417-5232-DCB3A0E713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8" name="CuadroTexto 6">
            <a:extLst>
              <a:ext uri="{FF2B5EF4-FFF2-40B4-BE49-F238E27FC236}">
                <a16:creationId xmlns:a16="http://schemas.microsoft.com/office/drawing/2014/main" id="{D2EA2871-9A6C-A0CF-31E6-31068F516181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497FB010-EAA3-A974-1D4F-68B4522368D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4ABBC88-0380-CB9D-2B16-6035701B6C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4DEF313-EABB-3A69-4773-A0FC48662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2" name="169 CuadroTexto">
            <a:extLst>
              <a:ext uri="{FF2B5EF4-FFF2-40B4-BE49-F238E27FC236}">
                <a16:creationId xmlns:a16="http://schemas.microsoft.com/office/drawing/2014/main" id="{FD40BB2B-3565-7AD7-5613-A41F91542D84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3" name="169 CuadroTexto">
            <a:extLst>
              <a:ext uri="{FF2B5EF4-FFF2-40B4-BE49-F238E27FC236}">
                <a16:creationId xmlns:a16="http://schemas.microsoft.com/office/drawing/2014/main" id="{2B56C63D-F9C5-17BC-431B-0BDF2C479BE1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18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EA9CD7C-A8E9-4FCA-A336-78C578A1F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190" y="3678726"/>
            <a:ext cx="3796810" cy="31792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31C202-D706-4509-9A93-5D0909BC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8" y="1726332"/>
            <a:ext cx="3361049" cy="869169"/>
          </a:xfrm>
          <a:prstGeom prst="rect">
            <a:avLst/>
          </a:prstGeom>
        </p:spPr>
      </p:pic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D51D5CDC-C2D9-42C2-827A-032F3F764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094" y="1647013"/>
            <a:ext cx="4258220" cy="67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E62271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sentir</a:t>
            </a:r>
            <a:r>
              <a:rPr lang="es-PE" sz="4400" b="1" i="1" dirty="0">
                <a:solidFill>
                  <a:srgbClr val="E62271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E6227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B7CD108-FCE4-4039-B4B0-0FC99AB0B3B7}"/>
              </a:ext>
            </a:extLst>
          </p:cNvPr>
          <p:cNvSpPr txBox="1"/>
          <p:nvPr/>
        </p:nvSpPr>
        <p:spPr>
          <a:xfrm>
            <a:off x="1077384" y="2745427"/>
            <a:ext cx="9114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esperanza sobre el futuro encontramos en las profecías de Daniel?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¿Que relación existe entre la adoración y el sábado?</a:t>
            </a:r>
          </a:p>
          <a:p>
            <a:r>
              <a:rPr lang="es-E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significa recibir la marca de la bestia?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1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2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4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613472C-A40D-4B81-A796-B6A8DC0B8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4" y="1590444"/>
            <a:ext cx="3328598" cy="1011468"/>
          </a:xfrm>
          <a:prstGeom prst="rect">
            <a:avLst/>
          </a:prstGeom>
        </p:spPr>
      </p:pic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D32AE90-9A3F-42B3-9347-2A5C6ABEC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493" y="1637947"/>
            <a:ext cx="4236449" cy="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</a:t>
            </a:r>
            <a:r>
              <a:rPr lang="es-PE" sz="4400" b="1" i="1" dirty="0">
                <a:solidFill>
                  <a:srgbClr val="9D0720"/>
                </a:solidFill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s-PE" sz="4400" b="1" i="1" dirty="0">
                <a:solidFill>
                  <a:srgbClr val="9D0720"/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PE" sz="2800" dirty="0">
              <a:solidFill>
                <a:srgbClr val="9D072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Y dígame ¿qué se supone que debo hacer? | Grandes Pymes">
            <a:extLst>
              <a:ext uri="{FF2B5EF4-FFF2-40B4-BE49-F238E27FC236}">
                <a16:creationId xmlns:a16="http://schemas.microsoft.com/office/drawing/2014/main" id="{454B2F21-B121-4764-AFDA-9B89A40D9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626" b="91392" l="19193" r="79654">
                        <a14:foregroundMark x1="34267" y1="33859" x2="34267" y2="33859"/>
                        <a14:foregroundMark x1="38797" y1="21808" x2="38797" y2="21808"/>
                        <a14:foregroundMark x1="33773" y1="19656" x2="24300" y2="34864"/>
                        <a14:foregroundMark x1="37974" y1="32712" x2="42586" y2="53515"/>
                        <a14:foregroundMark x1="32208" y1="11765" x2="40774" y2="12912"/>
                        <a14:foregroundMark x1="40774" y1="12912" x2="41021" y2="12626"/>
                        <a14:foregroundMark x1="22241" y1="29555" x2="21829" y2="45050"/>
                        <a14:foregroundMark x1="21829" y1="45050" x2="20923" y2="52798"/>
                        <a14:foregroundMark x1="20923" y1="52798" x2="21252" y2="57819"/>
                        <a14:foregroundMark x1="26524" y1="43615" x2="27018" y2="58250"/>
                        <a14:foregroundMark x1="19193" y1="48637" x2="19193" y2="48637"/>
                        <a14:foregroundMark x1="55766" y1="87231" x2="61203" y2="87374"/>
                        <a14:foregroundMark x1="57990" y1="91392" x2="57990" y2="91392"/>
                        <a14:foregroundMark x1="68204" y1="23673" x2="68204" y2="23673"/>
                        <a14:foregroundMark x1="69852" y1="23386" x2="71499" y2="25968"/>
                        <a14:foregroundMark x1="68699" y1="21664" x2="68699" y2="21664"/>
                        <a14:foregroundMark x1="68122" y1="21377" x2="68122" y2="21377"/>
                        <a14:foregroundMark x1="67051" y1="21951" x2="67051" y2="21951"/>
                        <a14:foregroundMark x1="67216" y1="21521" x2="67216" y2="21521"/>
                        <a14:foregroundMark x1="70346" y1="22382" x2="70346" y2="22382"/>
                        <a14:foregroundMark x1="71005" y1="23099" x2="71005" y2="23099"/>
                        <a14:foregroundMark x1="71499" y1="23242" x2="71499" y2="23242"/>
                        <a14:foregroundMark x1="69522" y1="21521" x2="69522" y2="21521"/>
                        <a14:foregroundMark x1="70264" y1="22382" x2="70264" y2="22382"/>
                        <a14:foregroundMark x1="70016" y1="22382" x2="70016" y2="22382"/>
                        <a14:foregroundMark x1="70840" y1="22382" x2="70840" y2="22382"/>
                        <a14:foregroundMark x1="70099" y1="21808" x2="70099" y2="21808"/>
                        <a14:foregroundMark x1="66722" y1="21664" x2="66722" y2="21664"/>
                        <a14:foregroundMark x1="66392" y1="21664" x2="66392" y2="21664"/>
                        <a14:foregroundMark x1="67628" y1="21377" x2="67628" y2="21377"/>
                        <a14:foregroundMark x1="68699" y1="21234" x2="68699" y2="21234"/>
                        <a14:foregroundMark x1="69275" y1="21377" x2="69275" y2="21377"/>
                        <a14:foregroundMark x1="69852" y1="21664" x2="69852" y2="21664"/>
                        <a14:foregroundMark x1="67298" y1="21521" x2="67298" y2="21521"/>
                        <a14:foregroundMark x1="76606" y1="74319" x2="76606" y2="74319"/>
                        <a14:foregroundMark x1="79654" y1="73458" x2="79654" y2="73458"/>
                        <a14:backgroundMark x1="66310" y1="21234" x2="66310" y2="21234"/>
                        <a14:backgroundMark x1="40198" y1="84362" x2="40198" y2="84362"/>
                        <a14:backgroundMark x1="31713" y1="80918" x2="31713" y2="8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9" t="8089" r="19088" b="5835"/>
          <a:stretch/>
        </p:blipFill>
        <p:spPr bwMode="auto">
          <a:xfrm rot="925058">
            <a:off x="9095617" y="2272557"/>
            <a:ext cx="2849154" cy="224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FEC4D5E-6BAC-403D-A9D5-AB858C360D21}"/>
              </a:ext>
            </a:extLst>
          </p:cNvPr>
          <p:cNvSpPr txBox="1"/>
          <p:nvPr/>
        </p:nvSpPr>
        <p:spPr>
          <a:xfrm>
            <a:off x="1620611" y="2718355"/>
            <a:ext cx="7589760" cy="317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>
              <a:lnSpc>
                <a:spcPct val="107000"/>
              </a:lnSpc>
              <a:spcAft>
                <a:spcPts val="600"/>
              </a:spcAft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 TU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comunión con el Señor</a:t>
            </a: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COMPARTE 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otros lo que has aprendido de la lección de esta semana.</a:t>
            </a:r>
            <a:endParaRPr lang="es-ES" sz="5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0" indent="-541338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Blip>
                <a:blip r:embed="rId5"/>
              </a:buBlip>
            </a:pPr>
            <a:r>
              <a:rPr lang="es-E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DEJES</a:t>
            </a:r>
            <a:r>
              <a:rPr lang="es-E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fortalecer el hábito de leer cada día tu Biblia y tu lección.</a:t>
            </a:r>
            <a:endParaRPr lang="es-PE" sz="3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7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9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0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1" name="169 CuadroTexto"/>
          <p:cNvSpPr txBox="1"/>
          <p:nvPr/>
        </p:nvSpPr>
        <p:spPr>
          <a:xfrm>
            <a:off x="0" y="6662124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BBE4AF8-81DC-4674-838F-DAD51E04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86" y="1787525"/>
            <a:ext cx="4465629" cy="12904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90E1B0-6495-45B9-82D6-892260F41EAD}"/>
              </a:ext>
            </a:extLst>
          </p:cNvPr>
          <p:cNvSpPr txBox="1"/>
          <p:nvPr/>
        </p:nvSpPr>
        <p:spPr>
          <a:xfrm>
            <a:off x="1686757" y="3353229"/>
            <a:ext cx="796326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“Porque no nos ha dado Dios, espíritu de timidez, sino de poder, de amor y de dominio propio”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s-ES" sz="2800" b="1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Jer</a:t>
            </a:r>
            <a:r>
              <a:rPr lang="es-ES" sz="28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9: 24).</a:t>
            </a:r>
            <a:endParaRPr lang="es-PE" sz="2800" b="1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0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7F186DE-6CDE-0A61-33E9-7025D5A7EFD0}"/>
              </a:ext>
            </a:extLst>
          </p:cNvPr>
          <p:cNvGrpSpPr/>
          <p:nvPr/>
        </p:nvGrpSpPr>
        <p:grpSpPr>
          <a:xfrm>
            <a:off x="2083686" y="63922"/>
            <a:ext cx="4290593" cy="755329"/>
            <a:chOff x="2227877" y="12496"/>
            <a:chExt cx="4290593" cy="755329"/>
          </a:xfrm>
        </p:grpSpPr>
        <p:sp>
          <p:nvSpPr>
            <p:cNvPr id="6" name="CuadroTexto 6">
              <a:extLst>
                <a:ext uri="{FF2B5EF4-FFF2-40B4-BE49-F238E27FC236}">
                  <a16:creationId xmlns:a16="http://schemas.microsoft.com/office/drawing/2014/main" id="{747719ED-77CB-60AD-6331-52D76B8E751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D275587-1410-C065-824D-5CA08E9848D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8" name="CuadroTexto 6">
              <a:extLst>
                <a:ext uri="{FF2B5EF4-FFF2-40B4-BE49-F238E27FC236}">
                  <a16:creationId xmlns:a16="http://schemas.microsoft.com/office/drawing/2014/main" id="{BA18D8AF-45CA-22C6-F636-BCC027E1DDB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AF351302-6314-687B-EC35-ADFCFF951B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40B8975-B795-A08B-FDBA-970A3BED30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4783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3A36029-0D90-41A0-B637-12D7551B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3" y="1716717"/>
            <a:ext cx="3370324" cy="1023006"/>
          </a:xfrm>
          <a:prstGeom prst="rect">
            <a:avLst/>
          </a:prstGeom>
        </p:spPr>
      </p:pic>
      <p:pic>
        <p:nvPicPr>
          <p:cNvPr id="1026" name="Picture 2" descr="Pregunta cartel grabado hombre, mujer pensante, diverso, micrófono png |  PNGEgg">
            <a:extLst>
              <a:ext uri="{FF2B5EF4-FFF2-40B4-BE49-F238E27FC236}">
                <a16:creationId xmlns:a16="http://schemas.microsoft.com/office/drawing/2014/main" id="{967910E5-CECE-4FF0-AEF4-846EEA5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56">
                        <a14:foregroundMark x1="73778" y1="24833" x2="73778" y2="24833"/>
                        <a14:foregroundMark x1="86111" y1="13667" x2="86111" y2="13667"/>
                        <a14:foregroundMark x1="89889" y1="13500" x2="89889" y2="13500"/>
                        <a14:foregroundMark x1="94556" y1="16500" x2="94556" y2="16500"/>
                        <a14:foregroundMark x1="89667" y1="61500" x2="89667" y2="61500"/>
                        <a14:foregroundMark x1="80000" y1="56833" x2="80000" y2="56833"/>
                        <a14:foregroundMark x1="61444" y1="12500" x2="61444" y2="12500"/>
                        <a14:foregroundMark x1="52667" y1="16167" x2="52667" y2="16167"/>
                        <a14:backgroundMark x1="51889" y1="17000" x2="51889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23" y="32966"/>
            <a:ext cx="4783196" cy="318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433B3AC-D53A-45A7-838E-F6B11151A392}"/>
              </a:ext>
            </a:extLst>
          </p:cNvPr>
          <p:cNvSpPr txBox="1"/>
          <p:nvPr/>
        </p:nvSpPr>
        <p:spPr>
          <a:xfrm>
            <a:off x="1207363" y="2704302"/>
            <a:ext cx="99355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447800">
              <a:spcBef>
                <a:spcPts val="600"/>
              </a:spcBef>
            </a:pP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1447800">
              <a:spcBef>
                <a:spcPts val="600"/>
              </a:spcBef>
            </a:pP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repasar la lección de esta semana</a:t>
            </a:r>
            <a:r>
              <a:rPr lang="es-E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comprenderemos que los eventos proféticos de los últimos días no se revelaron para generar temor, sino exhortarnos a prepararnos y creer que nos espera un  futuro mejor.  </a:t>
            </a:r>
            <a:endParaRPr lang="es-PE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47800">
              <a:spcBef>
                <a:spcPts val="600"/>
              </a:spcBef>
            </a:pPr>
            <a:endParaRPr lang="es-PE" sz="2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59948" y="775745"/>
            <a:ext cx="2595632" cy="461108"/>
          </a:xfrm>
          <a:prstGeom prst="rect">
            <a:avLst/>
          </a:prstGeom>
        </p:spPr>
      </p:pic>
      <p:sp>
        <p:nvSpPr>
          <p:cNvPr id="2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46F3CD-8FB8-001D-FE64-A81977726DD4}"/>
              </a:ext>
            </a:extLst>
          </p:cNvPr>
          <p:cNvGrpSpPr/>
          <p:nvPr/>
        </p:nvGrpSpPr>
        <p:grpSpPr>
          <a:xfrm>
            <a:off x="1978630" y="89931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94AB913-1470-DAA5-5252-0CFCEAD17EE5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180DB83E-16F3-7963-13E8-3099B4C86067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B87434C4-D82B-6AA9-DCA0-20FAB12D8D0D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67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43768"/>
            <a:ext cx="1447401" cy="178981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0C2EA84-07CF-4212-AD81-00993DC93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731050"/>
            <a:ext cx="3370325" cy="926857"/>
          </a:xfrm>
          <a:prstGeom prst="rect">
            <a:avLst/>
          </a:prstGeom>
        </p:spPr>
      </p:pic>
      <p:sp>
        <p:nvSpPr>
          <p:cNvPr id="1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2941287"/>
            <a:ext cx="311292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2 Y 3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632856"/>
            <a:ext cx="4290877" cy="90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2941287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577408" y="4035545"/>
            <a:ext cx="33069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ADORACIÓN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19616" y="4035545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713877" y="5122512"/>
            <a:ext cx="4796056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MARCA DE LA BESTIA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2029085" y="5122512"/>
            <a:ext cx="684792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3.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4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25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2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7868D9-B6A6-DDCF-F2EB-1D97BDF56325}"/>
              </a:ext>
            </a:extLst>
          </p:cNvPr>
          <p:cNvGrpSpPr/>
          <p:nvPr/>
        </p:nvGrpSpPr>
        <p:grpSpPr>
          <a:xfrm>
            <a:off x="1978630" y="27437"/>
            <a:ext cx="4290593" cy="755329"/>
            <a:chOff x="2227877" y="12496"/>
            <a:chExt cx="4290593" cy="755329"/>
          </a:xfrm>
        </p:grpSpPr>
        <p:sp>
          <p:nvSpPr>
            <p:cNvPr id="3" name="CuadroTexto 6">
              <a:extLst>
                <a:ext uri="{FF2B5EF4-FFF2-40B4-BE49-F238E27FC236}">
                  <a16:creationId xmlns:a16="http://schemas.microsoft.com/office/drawing/2014/main" id="{DF818A19-4F26-BB7D-42CB-C9A3F5472A7A}"/>
                </a:ext>
              </a:extLst>
            </p:cNvPr>
            <p:cNvSpPr txBox="1"/>
            <p:nvPr/>
          </p:nvSpPr>
          <p:spPr>
            <a:xfrm>
              <a:off x="2232683" y="12496"/>
              <a:ext cx="2635649" cy="477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Alusiones, imágenes y</a:t>
              </a:r>
            </a:p>
          </p:txBody>
        </p:sp>
        <p:sp>
          <p:nvSpPr>
            <p:cNvPr id="4" name="CuadroTexto 6">
              <a:extLst>
                <a:ext uri="{FF2B5EF4-FFF2-40B4-BE49-F238E27FC236}">
                  <a16:creationId xmlns:a16="http://schemas.microsoft.com/office/drawing/2014/main" id="{78F55AA0-54DE-031B-995E-6EE61BACFE9C}"/>
                </a:ext>
              </a:extLst>
            </p:cNvPr>
            <p:cNvSpPr txBox="1"/>
            <p:nvPr/>
          </p:nvSpPr>
          <p:spPr>
            <a:xfrm>
              <a:off x="3261602" y="376707"/>
              <a:ext cx="325686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6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Cómo estudiar la profecía Bíblica</a:t>
              </a:r>
            </a:p>
          </p:txBody>
        </p:sp>
        <p:sp>
          <p:nvSpPr>
            <p:cNvPr id="5" name="CuadroTexto 6">
              <a:extLst>
                <a:ext uri="{FF2B5EF4-FFF2-40B4-BE49-F238E27FC236}">
                  <a16:creationId xmlns:a16="http://schemas.microsoft.com/office/drawing/2014/main" id="{C1EF400B-880A-8BA4-2C72-EF8F4E03F795}"/>
                </a:ext>
              </a:extLst>
            </p:cNvPr>
            <p:cNvSpPr txBox="1"/>
            <p:nvPr/>
          </p:nvSpPr>
          <p:spPr>
            <a:xfrm>
              <a:off x="2227877" y="275382"/>
              <a:ext cx="1886923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500" b="1" dirty="0">
                  <a:ln w="13462">
                    <a:noFill/>
                    <a:prstDash val="solid"/>
                  </a:ln>
                  <a:solidFill>
                    <a:srgbClr val="F2750E"/>
                  </a:solidFill>
                  <a:effectLst/>
                  <a:latin typeface="Agency FB" panose="020B0503020202020204" pitchFamily="34" charset="0"/>
                </a:rPr>
                <a:t>símbolos:</a:t>
              </a: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C015C2BB-8A3A-DCE4-343B-9BCBCB7ABD6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7038753" y="943347"/>
            <a:ext cx="5065600" cy="592417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2334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5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loren\Desktop\formas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C:\Users\loren\Desktop\r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C:\Users\loren\Desktop\red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75641" y="3202940"/>
            <a:ext cx="8289309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2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, resume el curso histórico de este mundo y muestra el control soberano de Dios.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nos enseña Daniel 2, sobre la fragilidad del poder humano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2 Y 3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31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33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4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109D1B-F4BD-3F0A-29BF-772144C5F6B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7860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7B2217D6-C0B9-E1A3-87DA-F7D0E6892088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5862D3F3-80B2-DC78-039B-36E785E1EB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B1F95CCF-7CBC-C75F-3008-6FC69F1988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D3C3CB64-3C96-4898-1721-82F591DDA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0EDE95B5-A17E-A2B6-8FF1-8ED1CEEDC4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861A1B95-D339-5EEB-90DC-3D502C5FA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2CB607A9-1D22-A911-D6F8-0914141C99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471364D-C79E-E27E-9E9E-37FC8C235359}"/>
              </a:ext>
            </a:extLst>
          </p:cNvPr>
          <p:cNvSpPr txBox="1"/>
          <p:nvPr/>
        </p:nvSpPr>
        <p:spPr>
          <a:xfrm>
            <a:off x="975641" y="3202940"/>
            <a:ext cx="8289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PE" sz="3200" b="1" dirty="0">
                <a:latin typeface="Arial" panose="020B0604020202020204" pitchFamily="34" charset="0"/>
                <a:cs typeface="Arial" panose="020B0604020202020204" pitchFamily="34" charset="0"/>
              </a:rPr>
              <a:t>La historia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 no es una serie de eventos al azar, sino un proceso dirigido por Dios que finalizará con el reinado eterno de Cristo (</a:t>
            </a:r>
            <a:r>
              <a:rPr lang="es-P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2:</a:t>
            </a:r>
            <a:r>
              <a:rPr lang="es-P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44</a:t>
            </a:r>
            <a:r>
              <a:rPr lang="es-PE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B1C9C927-13BC-054D-6535-41057B694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A7B0682F-1DD0-0388-A855-768694006731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39D61AAD-BDEE-D383-D370-0B2BA7E5C309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2 Y 3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EAFC6D-3A2A-3538-FF2D-5372BA432A6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D36016D-982A-5C74-EABD-0308B47EE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3F13600-3CDE-5682-5739-41C15A2DB53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7D34650C-59F9-F817-78DC-3EB3164F9B7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51987027-AE95-8C18-AD40-938B3C6481F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D281AA2E-2D19-15EF-D9BC-810645283AEE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D833A23E-D971-A60C-D468-7AFC096635D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6A6FD57-EA1F-686A-FEC7-D359BCE1081E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6633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4F754143-8640-031E-5968-254F55327E54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BBBA8FD9-44C4-4EF7-780B-8783D5F189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E88BFFC1-F2E3-3EC3-4CC5-43FD1C66F4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89865795-9788-6B38-D4A5-24113BB3F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E8C143F9-72AA-2E61-A47D-ED9ABBC80C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1F2EAC02-5998-890F-2D13-140047035A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19DC95CB-0D2B-3DBD-A387-CC8A1CB17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AB619F-467B-FD65-A097-994CE62E0289}"/>
              </a:ext>
            </a:extLst>
          </p:cNvPr>
          <p:cNvSpPr txBox="1"/>
          <p:nvPr/>
        </p:nvSpPr>
        <p:spPr>
          <a:xfrm>
            <a:off x="975641" y="3202940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3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narra la respuesta de Nabucodonosor al designio divino “</a:t>
            </a:r>
            <a:r>
              <a:rPr lang="es-ES" sz="3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hizo una estatua de oro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v. 1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 y decretó que lo adoren.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cosas ha levantado hoy Satanás que el mundo esta adorando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47733638-FF5A-CDBA-7986-6DADD627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ED6D3DFF-11ED-CCE4-E686-1312070F5C33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7AD6F1A9-2F82-385D-EB45-4DB4BE27FD9E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2 Y 3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9804E6B-67BF-2313-3E3D-74679590AD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1350B39-C347-CE4C-90BD-90E4F629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7209E17-40FF-4CA5-BE58-3072B9E9241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4E77C3A1-5B66-68DB-6131-963B6B64ACCB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B5A536CA-AEBC-3587-E00A-029843EE81BB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0816C177-3C6C-3132-541E-7343E3161B5F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7D002155-587A-0F22-2F47-11357B0D3ADD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86D3943-0C7D-412C-200B-9FA4A6997E4B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22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>
            <a:extLst>
              <a:ext uri="{FF2B5EF4-FFF2-40B4-BE49-F238E27FC236}">
                <a16:creationId xmlns:a16="http://schemas.microsoft.com/office/drawing/2014/main" id="{28C2EE6A-2956-A3D6-1808-F045F7945B56}"/>
              </a:ext>
            </a:extLst>
          </p:cNvPr>
          <p:cNvGrpSpPr/>
          <p:nvPr/>
        </p:nvGrpSpPr>
        <p:grpSpPr>
          <a:xfrm>
            <a:off x="4324168" y="5222611"/>
            <a:ext cx="2283020" cy="1718020"/>
            <a:chOff x="10330029" y="3685530"/>
            <a:chExt cx="11325222" cy="8014054"/>
          </a:xfrm>
        </p:grpSpPr>
        <p:pic>
          <p:nvPicPr>
            <p:cNvPr id="3" name="Picture 8" descr="C:\Users\loren\Desktop\red.png">
              <a:extLst>
                <a:ext uri="{FF2B5EF4-FFF2-40B4-BE49-F238E27FC236}">
                  <a16:creationId xmlns:a16="http://schemas.microsoft.com/office/drawing/2014/main" id="{36BDFAAD-C1A3-3CB7-05D2-67DA3990E2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965716" y="4197118"/>
              <a:ext cx="2689535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loren\Desktop\formas.png">
              <a:extLst>
                <a:ext uri="{FF2B5EF4-FFF2-40B4-BE49-F238E27FC236}">
                  <a16:creationId xmlns:a16="http://schemas.microsoft.com/office/drawing/2014/main" id="{13F0F96D-13CC-D185-71EB-D5C110B6CB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68" t="44915" r="48810" b="31828"/>
            <a:stretch/>
          </p:blipFill>
          <p:spPr bwMode="auto">
            <a:xfrm>
              <a:off x="10330029" y="3685530"/>
              <a:ext cx="11034920" cy="8014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C:\Users\loren\Desktop\red.png">
              <a:extLst>
                <a:ext uri="{FF2B5EF4-FFF2-40B4-BE49-F238E27FC236}">
                  <a16:creationId xmlns:a16="http://schemas.microsoft.com/office/drawing/2014/main" id="{42F02C86-984A-342E-B6B8-36812C43A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77822" y="419711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C:\Users\loren\Desktop\red.png">
              <a:extLst>
                <a:ext uri="{FF2B5EF4-FFF2-40B4-BE49-F238E27FC236}">
                  <a16:creationId xmlns:a16="http://schemas.microsoft.com/office/drawing/2014/main" id="{7D3EBA5A-1D07-6D4A-76EF-978F068220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3301758" y="7767056"/>
              <a:ext cx="2689535" cy="2688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C:\Users\loren\Desktop\red.png">
              <a:extLst>
                <a:ext uri="{FF2B5EF4-FFF2-40B4-BE49-F238E27FC236}">
                  <a16:creationId xmlns:a16="http://schemas.microsoft.com/office/drawing/2014/main" id="{F1A62634-DCC9-F68D-D274-970D51D1A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4079" y="5459678"/>
              <a:ext cx="3466146" cy="342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n 8">
            <a:extLst>
              <a:ext uri="{FF2B5EF4-FFF2-40B4-BE49-F238E27FC236}">
                <a16:creationId xmlns:a16="http://schemas.microsoft.com/office/drawing/2014/main" id="{BEBD8F84-4BA9-0AE9-C13B-2B30D2C26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362169-99AE-1A77-27EA-023B85E5C696}"/>
              </a:ext>
            </a:extLst>
          </p:cNvPr>
          <p:cNvSpPr txBox="1"/>
          <p:nvPr/>
        </p:nvSpPr>
        <p:spPr>
          <a:xfrm>
            <a:off x="975641" y="3202940"/>
            <a:ext cx="8289309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 parece que todos se postran, aparecen tres jóvenes hebreos que desafían al decreto humano (ver </a:t>
            </a:r>
            <a:r>
              <a:rPr lang="es-E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 3: </a:t>
            </a:r>
            <a:r>
              <a:rPr lang="es-E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16 - 18</a:t>
            </a:r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61950" indent="0">
              <a:spcBef>
                <a:spcPts val="400"/>
              </a:spcBef>
              <a:buNone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2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E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lecciones podemos aprender de la respuesta de los amigos de Daniel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P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A2355AF-7A6F-99FD-E502-F2CD4CAA3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Diagrama de flujo: proceso alternativo 12">
            <a:extLst>
              <a:ext uri="{FF2B5EF4-FFF2-40B4-BE49-F238E27FC236}">
                <a16:creationId xmlns:a16="http://schemas.microsoft.com/office/drawing/2014/main" id="{4A2B5935-6559-BE1B-BDA4-1E5463E9781F}"/>
              </a:ext>
            </a:extLst>
          </p:cNvPr>
          <p:cNvSpPr/>
          <p:nvPr/>
        </p:nvSpPr>
        <p:spPr>
          <a:xfrm>
            <a:off x="835685" y="2425753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1.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Diagrama de flujo: proceso alternativo 12">
            <a:extLst>
              <a:ext uri="{FF2B5EF4-FFF2-40B4-BE49-F238E27FC236}">
                <a16:creationId xmlns:a16="http://schemas.microsoft.com/office/drawing/2014/main" id="{1F0C3EDB-BB35-36BB-9E79-E64753E970A7}"/>
              </a:ext>
            </a:extLst>
          </p:cNvPr>
          <p:cNvSpPr/>
          <p:nvPr/>
        </p:nvSpPr>
        <p:spPr>
          <a:xfrm>
            <a:off x="1453840" y="2425753"/>
            <a:ext cx="3370325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DANIEL 2 Y 3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909EC31-2BF1-7044-1703-6298B9FE05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1C9D17-42F3-4127-9119-15C7C999BE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84BD40D-71D1-E27F-EEC1-D0EE2B79860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16" name="CuadroTexto 6">
            <a:extLst>
              <a:ext uri="{FF2B5EF4-FFF2-40B4-BE49-F238E27FC236}">
                <a16:creationId xmlns:a16="http://schemas.microsoft.com/office/drawing/2014/main" id="{2A019B71-97D7-C583-8A57-C65F5E9A6437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08975D13-4FD5-2C7E-51C8-E6E0DD6FE1C7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sp>
        <p:nvSpPr>
          <p:cNvPr id="18" name="169 CuadroTexto">
            <a:extLst>
              <a:ext uri="{FF2B5EF4-FFF2-40B4-BE49-F238E27FC236}">
                <a16:creationId xmlns:a16="http://schemas.microsoft.com/office/drawing/2014/main" id="{9EFC312B-D27C-32B4-A5FF-43EA3F25DAF6}"/>
              </a:ext>
            </a:extLst>
          </p:cNvPr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19" name="169 CuadroTexto">
            <a:extLst>
              <a:ext uri="{FF2B5EF4-FFF2-40B4-BE49-F238E27FC236}">
                <a16:creationId xmlns:a16="http://schemas.microsoft.com/office/drawing/2014/main" id="{46B180E7-CDF8-31CF-BB38-72B05EE95F12}"/>
              </a:ext>
            </a:extLst>
          </p:cNvPr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F6E780F-B01E-89F4-C9DD-AEF9BCE8FCC6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09522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8D1CBA2C-5D8A-453B-A356-79F511FA7D34}"/>
              </a:ext>
            </a:extLst>
          </p:cNvPr>
          <p:cNvSpPr txBox="1"/>
          <p:nvPr/>
        </p:nvSpPr>
        <p:spPr>
          <a:xfrm>
            <a:off x="982215" y="3088347"/>
            <a:ext cx="8276161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0" indent="-347663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s-ES" sz="3000" b="1" dirty="0">
                <a:latin typeface="Arial" panose="020B0604020202020204" pitchFamily="34" charset="0"/>
                <a:cs typeface="Arial" panose="020B0604020202020204" pitchFamily="34" charset="0"/>
              </a:rPr>
              <a:t>El relato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 de la estatua de oro es un reflejo profético de </a:t>
            </a:r>
            <a:r>
              <a:rPr lang="es-ES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apocalipsis 13: 15 al 17, 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donde se anticipa que el pueblo de Dios será forzado a rendir culto a la imagen de una bestia.</a:t>
            </a:r>
          </a:p>
          <a:p>
            <a:pPr marL="361950" lvl="0" indent="0">
              <a:spcBef>
                <a:spcPts val="400"/>
              </a:spcBef>
              <a:buNone/>
            </a:pP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s-ES" sz="30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 es la advertencia divina para quienes adoren a la imagen de la bestia</a:t>
            </a:r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PE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8">
            <a:extLst>
              <a:ext uri="{FF2B5EF4-FFF2-40B4-BE49-F238E27FC236}">
                <a16:creationId xmlns:a16="http://schemas.microsoft.com/office/drawing/2014/main" id="{63B3D325-BA5C-4182-B171-132E6C09B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02" y="1477050"/>
            <a:ext cx="3370325" cy="926857"/>
          </a:xfrm>
          <a:prstGeom prst="rect">
            <a:avLst/>
          </a:prstGeom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EF1D0D82-13AE-4744-AC4B-6830FBD56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893" y="1530903"/>
            <a:ext cx="4138477" cy="6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4400" b="1" i="1" dirty="0">
                <a:solidFill>
                  <a:schemeClr val="accent5">
                    <a:lumMod val="50000"/>
                  </a:schemeClr>
                </a:solidFill>
                <a:effectLst/>
                <a:latin typeface="Calisto MT" panose="02040603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saber?</a:t>
            </a:r>
            <a:endParaRPr lang="es-PE" sz="2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1453834" y="2420782"/>
            <a:ext cx="355577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800" b="1" dirty="0">
                <a:solidFill>
                  <a:srgbClr val="F2750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ADORACIÓN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Diagrama de flujo: proceso alternativo 12">
            <a:extLst>
              <a:ext uri="{FF2B5EF4-FFF2-40B4-BE49-F238E27FC236}">
                <a16:creationId xmlns:a16="http://schemas.microsoft.com/office/drawing/2014/main" id="{6C94A35E-8861-4F0C-AC20-058BDD14205F}"/>
              </a:ext>
            </a:extLst>
          </p:cNvPr>
          <p:cNvSpPr/>
          <p:nvPr/>
        </p:nvSpPr>
        <p:spPr>
          <a:xfrm>
            <a:off x="835680" y="2420782"/>
            <a:ext cx="622538" cy="557390"/>
          </a:xfrm>
          <a:prstGeom prst="flowChartAlternateProcess">
            <a:avLst/>
          </a:prstGeom>
          <a:solidFill>
            <a:srgbClr val="E7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rgbClr val="E62271"/>
                </a:solidFill>
              </a:rPr>
              <a:t>2.</a:t>
            </a:r>
            <a:r>
              <a:rPr lang="es-ES" sz="3200" b="1" dirty="0">
                <a:solidFill>
                  <a:srgbClr val="002060"/>
                </a:solidFill>
              </a:rPr>
              <a:t> </a:t>
            </a:r>
            <a:endParaRPr lang="es-PE" sz="2800" b="1" dirty="0">
              <a:solidFill>
                <a:srgbClr val="F2750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2" b="97173" l="1304" r="99783"/>
                    </a14:imgEffect>
                    <a14:imgEffect>
                      <a14:artisticCrisscrossEtching trans="94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" t="4404" r="4002" b="6722"/>
          <a:stretch/>
        </p:blipFill>
        <p:spPr>
          <a:xfrm rot="314619">
            <a:off x="2192669" y="813282"/>
            <a:ext cx="1797952" cy="319402"/>
          </a:xfrm>
          <a:prstGeom prst="rect">
            <a:avLst/>
          </a:prstGeom>
        </p:spPr>
      </p:pic>
      <p:sp>
        <p:nvSpPr>
          <p:cNvPr id="28" name="CuadroTexto 6">
            <a:extLst>
              <a:ext uri="{FF2B5EF4-FFF2-40B4-BE49-F238E27FC236}">
                <a16:creationId xmlns:a16="http://schemas.microsoft.com/office/drawing/2014/main" id="{3F90F040-5738-48C4-8510-2819E076C25E}"/>
              </a:ext>
            </a:extLst>
          </p:cNvPr>
          <p:cNvSpPr txBox="1"/>
          <p:nvPr/>
        </p:nvSpPr>
        <p:spPr>
          <a:xfrm>
            <a:off x="2181837" y="147680"/>
            <a:ext cx="17439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El amor de Dios</a:t>
            </a:r>
          </a:p>
          <a:p>
            <a:r>
              <a:rPr lang="es-ES" sz="1600" b="1" dirty="0">
                <a:ln w="13462">
                  <a:noFill/>
                  <a:prstDash val="solid"/>
                </a:ln>
                <a:solidFill>
                  <a:srgbClr val="F2750E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sto MT" panose="02040603050505030304" pitchFamily="18" charset="0"/>
              </a:rPr>
              <a:t>y su justicia</a:t>
            </a:r>
            <a:endParaRPr lang="es-PE" sz="1600" b="1" dirty="0">
              <a:ln w="13462">
                <a:noFill/>
                <a:prstDash val="solid"/>
              </a:ln>
              <a:solidFill>
                <a:srgbClr val="F2750E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29" name="CuadroTexto 7">
            <a:extLst>
              <a:ext uri="{FF2B5EF4-FFF2-40B4-BE49-F238E27FC236}">
                <a16:creationId xmlns:a16="http://schemas.microsoft.com/office/drawing/2014/main" id="{02A3220A-780F-414E-8D62-31AD56CD6EA1}"/>
              </a:ext>
            </a:extLst>
          </p:cNvPr>
          <p:cNvSpPr txBox="1"/>
          <p:nvPr/>
        </p:nvSpPr>
        <p:spPr>
          <a:xfrm>
            <a:off x="10148333" y="6399183"/>
            <a:ext cx="182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002060"/>
                </a:solidFill>
                <a:latin typeface="Calisto MT" panose="02040603050505030304" pitchFamily="18" charset="0"/>
              </a:rPr>
              <a:t>Pr. Enoc Ruiz Ginez</a:t>
            </a:r>
            <a:endParaRPr lang="es-PE" sz="1400" dirty="0">
              <a:solidFill>
                <a:srgbClr val="002060"/>
              </a:solidFill>
              <a:latin typeface="Calisto MT" panose="02040603050505030304" pitchFamily="18" charset="0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2" b="53866"/>
          <a:stretch/>
        </p:blipFill>
        <p:spPr>
          <a:xfrm rot="16200000">
            <a:off x="360023" y="-169169"/>
            <a:ext cx="1447401" cy="178981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A6585578-3218-4AEC-B3A2-0A53056751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1" y="-11254"/>
            <a:ext cx="1668995" cy="1486093"/>
          </a:xfrm>
          <a:prstGeom prst="rect">
            <a:avLst/>
          </a:prstGeom>
        </p:spPr>
      </p:pic>
      <p:sp>
        <p:nvSpPr>
          <p:cNvPr id="38" name="169 CuadroTexto"/>
          <p:cNvSpPr txBox="1"/>
          <p:nvPr/>
        </p:nvSpPr>
        <p:spPr>
          <a:xfrm rot="16200000">
            <a:off x="-3337680" y="3332358"/>
            <a:ext cx="6858633" cy="192650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sp>
        <p:nvSpPr>
          <p:cNvPr id="39" name="169 CuadroTexto"/>
          <p:cNvSpPr txBox="1"/>
          <p:nvPr/>
        </p:nvSpPr>
        <p:spPr>
          <a:xfrm>
            <a:off x="0" y="6671649"/>
            <a:ext cx="12192000" cy="195876"/>
          </a:xfrm>
          <a:prstGeom prst="rect">
            <a:avLst/>
          </a:prstGeom>
          <a:solidFill>
            <a:srgbClr val="E7F9DB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s-ES" sz="3653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E6C8CE-C077-8FF5-5463-D20CFC65037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 flipH="1">
            <a:off x="8548576" y="2417943"/>
            <a:ext cx="3555777" cy="4158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160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6117</TotalTime>
  <Words>968</Words>
  <Application>Microsoft Office PowerPoint</Application>
  <PresentationFormat>Panorámica</PresentationFormat>
  <Paragraphs>128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Calisto MT</vt:lpstr>
      <vt:lpstr>Cambria</vt:lpstr>
      <vt:lpstr>Century Gothic</vt:lpstr>
      <vt:lpstr>Symbol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12 - Precursores</dc:title>
  <dc:creator>DELL</dc:creator>
  <cp:lastModifiedBy>ENOC</cp:lastModifiedBy>
  <cp:revision>1067</cp:revision>
  <dcterms:created xsi:type="dcterms:W3CDTF">2021-04-22T22:59:41Z</dcterms:created>
  <dcterms:modified xsi:type="dcterms:W3CDTF">2025-06-20T04:47:54Z</dcterms:modified>
</cp:coreProperties>
</file>