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"/>
  </p:notesMasterIdLst>
  <p:sldIdLst>
    <p:sldId id="258" r:id="rId2"/>
  </p:sldIdLst>
  <p:sldSz cx="23399750" cy="32404050"/>
  <p:notesSz cx="6858000" cy="9144000"/>
  <p:defaultTextStyle>
    <a:defPPr>
      <a:defRPr lang="es-CO"/>
    </a:defPPr>
    <a:lvl1pPr marL="0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1pPr>
    <a:lvl2pPr marL="1343541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2pPr>
    <a:lvl3pPr marL="2687081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3pPr>
    <a:lvl4pPr marL="4030622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4pPr>
    <a:lvl5pPr marL="5374163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5pPr>
    <a:lvl6pPr marL="6717704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6pPr>
    <a:lvl7pPr marL="8061244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7pPr>
    <a:lvl8pPr marL="9404785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8pPr>
    <a:lvl9pPr marL="10748326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D680C1D4-98F6-42A0-86A1-FAF3DEE1D2E9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09" userDrawn="1">
          <p15:clr>
            <a:srgbClr val="A4A3A4"/>
          </p15:clr>
        </p15:guide>
        <p15:guide id="2" pos="73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660033"/>
    <a:srgbClr val="0000CC"/>
    <a:srgbClr val="CC3300"/>
    <a:srgbClr val="800000"/>
    <a:srgbClr val="CC0099"/>
    <a:srgbClr val="FF0000"/>
    <a:srgbClr val="99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5400" autoAdjust="0"/>
  </p:normalViewPr>
  <p:slideViewPr>
    <p:cSldViewPr>
      <p:cViewPr>
        <p:scale>
          <a:sx n="40" d="100"/>
          <a:sy n="40" d="100"/>
        </p:scale>
        <p:origin x="744" y="-523"/>
      </p:cViewPr>
      <p:guideLst>
        <p:guide orient="horz" pos="10209"/>
        <p:guide pos="73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23B01-EB2D-486C-A445-FDC4752A0BCB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685800"/>
            <a:ext cx="2476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AAD50-B82A-4162-B83E-59F36C84C7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46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1343541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2687081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4030622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5374163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6717704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8061244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9404785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10748326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0698" y="11881492"/>
            <a:ext cx="16890737" cy="10691640"/>
          </a:xfrm>
        </p:spPr>
        <p:txBody>
          <a:bodyPr anchor="b">
            <a:normAutofit/>
          </a:bodyPr>
          <a:lstStyle>
            <a:lvl1pPr>
              <a:defRPr sz="138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0698" y="22573123"/>
            <a:ext cx="16890737" cy="532168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1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89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59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8"/>
          <p:cNvSpPr/>
          <p:nvPr/>
        </p:nvSpPr>
        <p:spPr bwMode="auto">
          <a:xfrm>
            <a:off x="-81168" y="20417474"/>
            <a:ext cx="3571054" cy="3693915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323" y="2140208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83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2880360"/>
            <a:ext cx="16869073" cy="14728014"/>
          </a:xfrm>
        </p:spPr>
        <p:txBody>
          <a:bodyPr anchor="ctr">
            <a:normAutofit/>
          </a:bodyPr>
          <a:lstStyle>
            <a:lvl1pPr algn="l">
              <a:defRPr sz="12283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20572868"/>
            <a:ext cx="16869073" cy="7351457"/>
          </a:xfrm>
        </p:spPr>
        <p:txBody>
          <a:bodyPr anchor="ctr">
            <a:normAutofit/>
          </a:bodyPr>
          <a:lstStyle>
            <a:lvl1pPr marL="0" indent="0" algn="l">
              <a:buNone/>
              <a:defRPr sz="460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14961842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15328564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06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469" y="2880360"/>
            <a:ext cx="15634603" cy="13681710"/>
          </a:xfrm>
        </p:spPr>
        <p:txBody>
          <a:bodyPr anchor="ctr">
            <a:normAutofit/>
          </a:bodyPr>
          <a:lstStyle>
            <a:lvl1pPr algn="l">
              <a:defRPr sz="12283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82540" y="16562070"/>
            <a:ext cx="14468456" cy="180022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409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69975" indent="0">
              <a:buFontTx/>
              <a:buNone/>
              <a:defRPr/>
            </a:lvl2pPr>
            <a:lvl3pPr marL="2339950" indent="0">
              <a:buFontTx/>
              <a:buNone/>
              <a:defRPr/>
            </a:lvl3pPr>
            <a:lvl4pPr marL="3509924" indent="0">
              <a:buFontTx/>
              <a:buNone/>
              <a:defRPr/>
            </a:lvl4pPr>
            <a:lvl5pPr marL="467989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20572868"/>
            <a:ext cx="16869073" cy="7351457"/>
          </a:xfrm>
        </p:spPr>
        <p:txBody>
          <a:bodyPr anchor="ctr">
            <a:normAutofit/>
          </a:bodyPr>
          <a:lstStyle>
            <a:lvl1pPr marL="0" indent="0" algn="l">
              <a:buNone/>
              <a:defRPr sz="460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148" y="14961842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15328564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4627532" y="3061823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06063" y="13727571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50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11521447"/>
            <a:ext cx="16869073" cy="12874893"/>
          </a:xfrm>
        </p:spPr>
        <p:txBody>
          <a:bodyPr anchor="b">
            <a:normAutofit/>
          </a:bodyPr>
          <a:lstStyle>
            <a:lvl1pPr algn="l">
              <a:defRPr sz="12283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5" y="24483060"/>
            <a:ext cx="16869073" cy="3447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23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99469" y="2880360"/>
            <a:ext cx="15634603" cy="13681710"/>
          </a:xfrm>
        </p:spPr>
        <p:txBody>
          <a:bodyPr anchor="ctr">
            <a:normAutofit/>
          </a:bodyPr>
          <a:lstStyle>
            <a:lvl1pPr algn="l">
              <a:defRPr sz="12283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70694" y="20522565"/>
            <a:ext cx="17115525" cy="396049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142">
                <a:solidFill>
                  <a:schemeClr val="accent1"/>
                </a:solidFill>
              </a:defRPr>
            </a:lvl1pPr>
            <a:lvl2pPr marL="1169975" indent="0">
              <a:buFontTx/>
              <a:buNone/>
              <a:defRPr/>
            </a:lvl2pPr>
            <a:lvl3pPr marL="2339950" indent="0">
              <a:buFontTx/>
              <a:buNone/>
              <a:defRPr/>
            </a:lvl3pPr>
            <a:lvl4pPr marL="3509924" indent="0">
              <a:buFontTx/>
              <a:buNone/>
              <a:defRPr/>
            </a:lvl4pPr>
            <a:lvl5pPr marL="467989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4" y="24483060"/>
            <a:ext cx="17115525" cy="3447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4627532" y="3061823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06063" y="13727571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642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7" y="2964498"/>
            <a:ext cx="16869070" cy="13608095"/>
          </a:xfrm>
        </p:spPr>
        <p:txBody>
          <a:bodyPr anchor="ctr">
            <a:normAutofit/>
          </a:bodyPr>
          <a:lstStyle>
            <a:lvl1pPr algn="l">
              <a:defRPr sz="12283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70695" y="20522565"/>
            <a:ext cx="16869073" cy="396049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142">
                <a:solidFill>
                  <a:schemeClr val="accent1"/>
                </a:solidFill>
              </a:defRPr>
            </a:lvl1pPr>
            <a:lvl2pPr marL="1169975" indent="0">
              <a:buFontTx/>
              <a:buNone/>
              <a:defRPr/>
            </a:lvl2pPr>
            <a:lvl3pPr marL="2339950" indent="0">
              <a:buFontTx/>
              <a:buNone/>
              <a:defRPr/>
            </a:lvl3pPr>
            <a:lvl4pPr marL="3509924" indent="0">
              <a:buFontTx/>
              <a:buNone/>
              <a:defRPr/>
            </a:lvl4pPr>
            <a:lvl5pPr marL="467989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5" y="24483060"/>
            <a:ext cx="16869073" cy="3447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950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54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02362" y="2964496"/>
            <a:ext cx="4238088" cy="24966035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0696" y="2964496"/>
            <a:ext cx="12069266" cy="2496603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503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825" y="2948920"/>
            <a:ext cx="16861943" cy="60522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695" y="10081260"/>
            <a:ext cx="16869073" cy="1784926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925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9802305"/>
            <a:ext cx="16869073" cy="6940080"/>
          </a:xfrm>
        </p:spPr>
        <p:txBody>
          <a:bodyPr anchor="b"/>
          <a:lstStyle>
            <a:lvl1pPr algn="l">
              <a:defRPr sz="10236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16922115"/>
            <a:ext cx="16869073" cy="4065390"/>
          </a:xfrm>
        </p:spPr>
        <p:txBody>
          <a:bodyPr anchor="t"/>
          <a:lstStyle>
            <a:lvl1pPr marL="0" indent="0" algn="l">
              <a:buNone/>
              <a:defRPr sz="51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48" y="14961842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15328564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744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0698" y="10095938"/>
            <a:ext cx="8182571" cy="1780095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58318" y="10095938"/>
            <a:ext cx="8181450" cy="1780095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3722277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24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7099" y="10520808"/>
            <a:ext cx="7356171" cy="2722838"/>
          </a:xfrm>
        </p:spPr>
        <p:txBody>
          <a:bodyPr anchor="b">
            <a:noAutofit/>
          </a:bodyPr>
          <a:lstStyle>
            <a:lvl1pPr marL="0" indent="0">
              <a:buNone/>
              <a:defRPr sz="6142" b="0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0694" y="13243648"/>
            <a:ext cx="8182573" cy="146744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474257" y="10505556"/>
            <a:ext cx="7352698" cy="2722838"/>
          </a:xfrm>
        </p:spPr>
        <p:txBody>
          <a:bodyPr anchor="b">
            <a:noAutofit/>
          </a:bodyPr>
          <a:lstStyle>
            <a:lvl1pPr marL="0" indent="0">
              <a:buNone/>
              <a:defRPr sz="6142" b="0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649125" y="13228396"/>
            <a:ext cx="8177834" cy="146744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3722277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837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821" y="2948920"/>
            <a:ext cx="16861946" cy="60522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59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561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4" y="2107766"/>
            <a:ext cx="6729179" cy="4613074"/>
          </a:xfrm>
        </p:spPr>
        <p:txBody>
          <a:bodyPr anchor="b"/>
          <a:lstStyle>
            <a:lvl1pPr algn="l">
              <a:defRPr sz="5118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8733" y="2107773"/>
            <a:ext cx="9701034" cy="255857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4" y="7553446"/>
            <a:ext cx="6729179" cy="20140010"/>
          </a:xfrm>
        </p:spPr>
        <p:txBody>
          <a:bodyPr/>
          <a:lstStyle>
            <a:lvl1pPr marL="0" indent="0">
              <a:buNone/>
              <a:defRPr sz="3583"/>
            </a:lvl1pPr>
            <a:lvl2pPr marL="1169975" indent="0">
              <a:buNone/>
              <a:defRPr sz="3071"/>
            </a:lvl2pPr>
            <a:lvl3pPr marL="2339950" indent="0">
              <a:buNone/>
              <a:defRPr sz="2559"/>
            </a:lvl3pPr>
            <a:lvl4pPr marL="3509924" indent="0">
              <a:buNone/>
              <a:defRPr sz="2303"/>
            </a:lvl4pPr>
            <a:lvl5pPr marL="4679899" indent="0">
              <a:buNone/>
              <a:defRPr sz="2303"/>
            </a:lvl5pPr>
            <a:lvl6pPr marL="5849874" indent="0">
              <a:buNone/>
              <a:defRPr sz="2303"/>
            </a:lvl6pPr>
            <a:lvl7pPr marL="7019849" indent="0">
              <a:buNone/>
              <a:defRPr sz="2303"/>
            </a:lvl7pPr>
            <a:lvl8pPr marL="8189824" indent="0">
              <a:buNone/>
              <a:defRPr sz="2303"/>
            </a:lvl8pPr>
            <a:lvl9pPr marL="9359798" indent="0">
              <a:buNone/>
              <a:defRPr sz="230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063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22682835"/>
            <a:ext cx="16869073" cy="2677837"/>
          </a:xfrm>
        </p:spPr>
        <p:txBody>
          <a:bodyPr anchor="b">
            <a:normAutofit/>
          </a:bodyPr>
          <a:lstStyle>
            <a:lvl1pPr algn="l">
              <a:defRPr sz="6142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0695" y="3000210"/>
            <a:ext cx="16869073" cy="18214733"/>
          </a:xfrm>
        </p:spPr>
        <p:txBody>
          <a:bodyPr anchor="t">
            <a:normAutofit/>
          </a:bodyPr>
          <a:lstStyle>
            <a:lvl1pPr marL="0" indent="0" algn="ctr">
              <a:buNone/>
              <a:defRPr sz="4094"/>
            </a:lvl1pPr>
            <a:lvl2pPr marL="1169975" indent="0">
              <a:buNone/>
              <a:defRPr sz="4094"/>
            </a:lvl2pPr>
            <a:lvl3pPr marL="2339950" indent="0">
              <a:buNone/>
              <a:defRPr sz="4094"/>
            </a:lvl3pPr>
            <a:lvl4pPr marL="3509924" indent="0">
              <a:buNone/>
              <a:defRPr sz="4094"/>
            </a:lvl4pPr>
            <a:lvl5pPr marL="4679899" indent="0">
              <a:buNone/>
              <a:defRPr sz="4094"/>
            </a:lvl5pPr>
            <a:lvl6pPr marL="5849874" indent="0">
              <a:buNone/>
              <a:defRPr sz="4094"/>
            </a:lvl6pPr>
            <a:lvl7pPr marL="7019849" indent="0">
              <a:buNone/>
              <a:defRPr sz="4094"/>
            </a:lvl7pPr>
            <a:lvl8pPr marL="8189824" indent="0">
              <a:buNone/>
              <a:defRPr sz="4094"/>
            </a:lvl8pPr>
            <a:lvl9pPr marL="9359798" indent="0">
              <a:buNone/>
              <a:defRPr sz="409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5" y="25360672"/>
            <a:ext cx="16869073" cy="2332789"/>
          </a:xfrm>
        </p:spPr>
        <p:txBody>
          <a:bodyPr>
            <a:normAutofit/>
          </a:bodyPr>
          <a:lstStyle>
            <a:lvl1pPr marL="0" indent="0">
              <a:buNone/>
              <a:defRPr sz="3071"/>
            </a:lvl1pPr>
            <a:lvl2pPr marL="1169975" indent="0">
              <a:buNone/>
              <a:defRPr sz="3071"/>
            </a:lvl2pPr>
            <a:lvl3pPr marL="2339950" indent="0">
              <a:buNone/>
              <a:defRPr sz="2559"/>
            </a:lvl3pPr>
            <a:lvl4pPr marL="3509924" indent="0">
              <a:buNone/>
              <a:defRPr sz="2303"/>
            </a:lvl4pPr>
            <a:lvl5pPr marL="4679899" indent="0">
              <a:buNone/>
              <a:defRPr sz="2303"/>
            </a:lvl5pPr>
            <a:lvl6pPr marL="5849874" indent="0">
              <a:buNone/>
              <a:defRPr sz="2303"/>
            </a:lvl6pPr>
            <a:lvl7pPr marL="7019849" indent="0">
              <a:buNone/>
              <a:defRPr sz="2303"/>
            </a:lvl7pPr>
            <a:lvl8pPr marL="8189824" indent="0">
              <a:buNone/>
              <a:defRPr sz="2303"/>
            </a:lvl8pPr>
            <a:lvl9pPr marL="9359798" indent="0">
              <a:buNone/>
              <a:defRPr sz="230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335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" y="1080135"/>
            <a:ext cx="5069946" cy="31367517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52258" y="1347"/>
            <a:ext cx="4995918" cy="32380274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467995" cy="32404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7821" y="2948920"/>
            <a:ext cx="16861946" cy="6052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10081260"/>
            <a:ext cx="16869073" cy="1836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89787" y="28988298"/>
            <a:ext cx="1961188" cy="1749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489E-C707-4120-832C-BDA68F1F14E9}" type="datetimeFigureOut">
              <a:rPr lang="es-CO" smtClean="0"/>
              <a:t>26/06/2025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70694" y="28991700"/>
            <a:ext cx="14628652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308247" y="3722277"/>
            <a:ext cx="1496975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18">
                <a:solidFill>
                  <a:srgbClr val="FEFFFF"/>
                </a:solidFill>
              </a:defRPr>
            </a:lvl1pPr>
          </a:lstStyle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990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1169975" rtl="0" eaLnBrk="1" latinLnBrk="0" hangingPunct="1">
        <a:spcBef>
          <a:spcPct val="0"/>
        </a:spcBef>
        <a:buNone/>
        <a:defRPr sz="9212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77481" indent="-877481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46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901209" indent="-731234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409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924937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5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094912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264887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434861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604836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774811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944786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1pPr>
      <a:lvl2pPr marL="1169975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2pPr>
      <a:lvl3pPr marL="2339950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3pPr>
      <a:lvl4pPr marL="3509924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4pPr>
      <a:lvl5pPr marL="4679899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5pPr>
      <a:lvl6pPr marL="5849874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6pPr>
      <a:lvl7pPr marL="7019849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7pPr>
      <a:lvl8pPr marL="8189824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8pPr>
      <a:lvl9pPr marL="9359798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34" Type="http://schemas.microsoft.com/office/2007/relationships/hdphoto" Target="../media/hdphoto8.wdp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oleObject" Target="../embeddings/oleObject1.bin"/><Relationship Id="rId25" Type="http://schemas.openxmlformats.org/officeDocument/2006/relationships/oleObject" Target="../embeddings/oleObject3.bin"/><Relationship Id="rId33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microsoft.com/office/2007/relationships/hdphoto" Target="../media/hdphoto5.wdp"/><Relationship Id="rId29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5.emf"/><Relationship Id="rId32" Type="http://schemas.microsoft.com/office/2007/relationships/hdphoto" Target="../media/hdphoto7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oleObject" Target="../embeddings/oleObject2.bin"/><Relationship Id="rId28" Type="http://schemas.openxmlformats.org/officeDocument/2006/relationships/image" Target="../media/image17.emf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4.wdp"/><Relationship Id="rId22" Type="http://schemas.microsoft.com/office/2007/relationships/hdphoto" Target="../media/hdphoto6.wdp"/><Relationship Id="rId27" Type="http://schemas.openxmlformats.org/officeDocument/2006/relationships/oleObject" Target="../embeddings/oleObject4.bin"/><Relationship Id="rId30" Type="http://schemas.openxmlformats.org/officeDocument/2006/relationships/image" Target="../media/image18.emf"/><Relationship Id="rId35" Type="http://schemas.openxmlformats.org/officeDocument/2006/relationships/image" Target="../media/image21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B8EB193-7CA7-37CB-A23C-B36443F2D8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H="1">
            <a:off x="15800895" y="3989496"/>
            <a:ext cx="7671190" cy="897139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pSp>
        <p:nvGrpSpPr>
          <p:cNvPr id="68" name="3 Grupo"/>
          <p:cNvGrpSpPr/>
          <p:nvPr/>
        </p:nvGrpSpPr>
        <p:grpSpPr>
          <a:xfrm>
            <a:off x="932058" y="23401055"/>
            <a:ext cx="14608372" cy="8898911"/>
            <a:chOff x="10330029" y="3685530"/>
            <a:chExt cx="11325222" cy="8014054"/>
          </a:xfrm>
        </p:grpSpPr>
        <p:pic>
          <p:nvPicPr>
            <p:cNvPr id="6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977" y="24254911"/>
            <a:ext cx="4592202" cy="4544429"/>
          </a:xfrm>
          <a:prstGeom prst="rect">
            <a:avLst/>
          </a:prstGeom>
        </p:spPr>
      </p:pic>
      <p:sp>
        <p:nvSpPr>
          <p:cNvPr id="102" name="Google Shape;138;p25">
            <a:extLst>
              <a:ext uri="{FF2B5EF4-FFF2-40B4-BE49-F238E27FC236}">
                <a16:creationId xmlns:a16="http://schemas.microsoft.com/office/drawing/2014/main" id="{DE106F58-CD76-41C3-8658-BF6BDE84ED10}"/>
              </a:ext>
            </a:extLst>
          </p:cNvPr>
          <p:cNvSpPr txBox="1">
            <a:spLocks/>
          </p:cNvSpPr>
          <p:nvPr/>
        </p:nvSpPr>
        <p:spPr>
          <a:xfrm>
            <a:off x="522360" y="5557739"/>
            <a:ext cx="6854303" cy="50935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un profeta rebelde, un rey orgulloso y un emperador pagano enseñarnos algo sobre los días finales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Jonás, </a:t>
            </a:r>
            <a:r>
              <a:rPr lang="es-ES" sz="3000" dirty="0" err="1">
                <a:latin typeface="Arial" panose="020B0604020202020204" pitchFamily="34" charset="0"/>
                <a:cs typeface="Arial" panose="020B0604020202020204" pitchFamily="34" charset="0"/>
              </a:rPr>
              <a:t>Belsasar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y Ciro vivieron en contextos distintos, pero sus historias fueron seleccionadas por Dios para enseñarnos verdades proféticas que trascienden el tiempo</a:t>
            </a:r>
            <a:b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Lágrima 78"/>
          <p:cNvSpPr/>
          <p:nvPr/>
        </p:nvSpPr>
        <p:spPr>
          <a:xfrm rot="2579060">
            <a:off x="15705833" y="12431118"/>
            <a:ext cx="1613927" cy="1613927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5" name="Lágrima 74"/>
          <p:cNvSpPr/>
          <p:nvPr/>
        </p:nvSpPr>
        <p:spPr>
          <a:xfrm rot="2579060">
            <a:off x="7928969" y="12431118"/>
            <a:ext cx="1613927" cy="1613927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Lágrima 14"/>
          <p:cNvSpPr/>
          <p:nvPr/>
        </p:nvSpPr>
        <p:spPr>
          <a:xfrm rot="2579060">
            <a:off x="463366" y="12431118"/>
            <a:ext cx="1613927" cy="1613927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8" name="Rectángulo redondeado 77"/>
          <p:cNvSpPr/>
          <p:nvPr/>
        </p:nvSpPr>
        <p:spPr>
          <a:xfrm>
            <a:off x="17028467" y="12398282"/>
            <a:ext cx="5885963" cy="15996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4" name="Rectángulo redondeado 73"/>
          <p:cNvSpPr/>
          <p:nvPr/>
        </p:nvSpPr>
        <p:spPr>
          <a:xfrm>
            <a:off x="9251603" y="12398282"/>
            <a:ext cx="6057249" cy="15996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1579246" y="12398282"/>
            <a:ext cx="6057250" cy="15996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030170" y="28900830"/>
            <a:ext cx="5115838" cy="2998939"/>
          </a:xfrm>
          <a:prstGeom prst="rect">
            <a:avLst/>
          </a:prstGeom>
        </p:spPr>
      </p:pic>
      <p:sp>
        <p:nvSpPr>
          <p:cNvPr id="170" name="169 CuadroTexto"/>
          <p:cNvSpPr txBox="1"/>
          <p:nvPr/>
        </p:nvSpPr>
        <p:spPr>
          <a:xfrm>
            <a:off x="-73204" y="31480009"/>
            <a:ext cx="23511541" cy="9238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34" name="Picture 3" descr="C:\Users\fernando\Downloads\%.png">
            <a:extLst>
              <a:ext uri="{FF2B5EF4-FFF2-40B4-BE49-F238E27FC236}">
                <a16:creationId xmlns:a16="http://schemas.microsoft.com/office/drawing/2014/main" id="{8ACC804F-588A-4D50-985F-7B4B55505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747" y="31539729"/>
            <a:ext cx="1180236" cy="8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Google Shape;138;p25"/>
          <p:cNvSpPr txBox="1">
            <a:spLocks/>
          </p:cNvSpPr>
          <p:nvPr/>
        </p:nvSpPr>
        <p:spPr>
          <a:xfrm>
            <a:off x="-35775" y="225"/>
            <a:ext cx="23472954" cy="4041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2751" tIns="92751" rIns="92751" bIns="92751" anchor="ctr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4797" indent="-484797" algn="ctr">
              <a:buFont typeface="Wingdings" pitchFamily="2" charset="2"/>
              <a:buChar char="ü"/>
            </a:pPr>
            <a:endParaRPr lang="es-PE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11" name="Cuadro de texto 2">
            <a:extLst>
              <a:ext uri="{FF2B5EF4-FFF2-40B4-BE49-F238E27FC236}">
                <a16:creationId xmlns:a16="http://schemas.microsoft.com/office/drawing/2014/main" id="{7750F231-B1B2-44F3-B3F0-D794962D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0836" y="5685889"/>
            <a:ext cx="2001335" cy="72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70"/>
              </a:spcAft>
            </a:pPr>
            <a:r>
              <a:rPr lang="es-CO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Enoc RG</a:t>
            </a:r>
          </a:p>
        </p:txBody>
      </p:sp>
      <p:sp>
        <p:nvSpPr>
          <p:cNvPr id="115" name="Cuadro de texto 2">
            <a:extLst>
              <a:ext uri="{FF2B5EF4-FFF2-40B4-BE49-F238E27FC236}">
                <a16:creationId xmlns:a16="http://schemas.microsoft.com/office/drawing/2014/main" id="{0E5056B1-4C5C-4E31-BBAC-34915BF2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3912" y="4276533"/>
            <a:ext cx="5259635" cy="133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Enoc Ruiz </a:t>
            </a:r>
            <a:r>
              <a:rPr lang="es-E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Ginez</a:t>
            </a:r>
            <a:endParaRPr lang="es-ES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Lic. Teología con Mención en Psicología Pastoral</a:t>
            </a:r>
            <a:endParaRPr lang="es-CO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6" name="168 Rectángulo">
            <a:extLst>
              <a:ext uri="{FF2B5EF4-FFF2-40B4-BE49-F238E27FC236}">
                <a16:creationId xmlns:a16="http://schemas.microsoft.com/office/drawing/2014/main" id="{8C0170AD-D239-42C9-95A2-139920F60E58}"/>
              </a:ext>
            </a:extLst>
          </p:cNvPr>
          <p:cNvSpPr/>
          <p:nvPr/>
        </p:nvSpPr>
        <p:spPr>
          <a:xfrm>
            <a:off x="23287119" y="4032673"/>
            <a:ext cx="151217" cy="3174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609">
              <a:latin typeface="Candara" pitchFamily="34" charset="0"/>
            </a:endParaRPr>
          </a:p>
        </p:txBody>
      </p:sp>
      <p:sp>
        <p:nvSpPr>
          <p:cNvPr id="117" name="170 Rectángulo">
            <a:extLst>
              <a:ext uri="{FF2B5EF4-FFF2-40B4-BE49-F238E27FC236}">
                <a16:creationId xmlns:a16="http://schemas.microsoft.com/office/drawing/2014/main" id="{CA8B1C30-387B-4DE7-9605-257962715B5E}"/>
              </a:ext>
            </a:extLst>
          </p:cNvPr>
          <p:cNvSpPr/>
          <p:nvPr/>
        </p:nvSpPr>
        <p:spPr>
          <a:xfrm>
            <a:off x="16956459" y="532151"/>
            <a:ext cx="5489779" cy="26468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E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VERSÍCULO DE</a:t>
            </a:r>
          </a:p>
          <a:p>
            <a:pPr algn="ctr"/>
            <a:r>
              <a:rPr lang="es-PE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MEMORIA: </a:t>
            </a:r>
          </a:p>
          <a:p>
            <a:pPr algn="ctr"/>
            <a:endParaRPr lang="es-PE" sz="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5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PE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1: 9.</a:t>
            </a:r>
            <a:endParaRPr lang="es-CO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0" name="Picture 3" descr="C:\Users\loren\Desktop\1.png">
            <a:extLst>
              <a:ext uri="{FF2B5EF4-FFF2-40B4-BE49-F238E27FC236}">
                <a16:creationId xmlns:a16="http://schemas.microsoft.com/office/drawing/2014/main" id="{63E6F1B3-A65C-45DB-ACC6-78F4979C6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8483"/>
          <a:stretch/>
        </p:blipFill>
        <p:spPr bwMode="auto">
          <a:xfrm>
            <a:off x="318380" y="4104681"/>
            <a:ext cx="6241175" cy="14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176 CuadroTexto">
            <a:extLst>
              <a:ext uri="{FF2B5EF4-FFF2-40B4-BE49-F238E27FC236}">
                <a16:creationId xmlns:a16="http://schemas.microsoft.com/office/drawing/2014/main" id="{57AC106B-478A-49DB-8492-D5EFC28FDFDB}"/>
              </a:ext>
            </a:extLst>
          </p:cNvPr>
          <p:cNvSpPr txBox="1"/>
          <p:nvPr/>
        </p:nvSpPr>
        <p:spPr>
          <a:xfrm>
            <a:off x="2348663" y="4168153"/>
            <a:ext cx="3686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MOTIVA</a:t>
            </a:r>
          </a:p>
        </p:txBody>
      </p:sp>
      <p:sp>
        <p:nvSpPr>
          <p:cNvPr id="122" name="178 CuadroTexto">
            <a:extLst>
              <a:ext uri="{FF2B5EF4-FFF2-40B4-BE49-F238E27FC236}">
                <a16:creationId xmlns:a16="http://schemas.microsoft.com/office/drawing/2014/main" id="{43432D69-9B10-4A87-910E-D275D68EFD48}"/>
              </a:ext>
            </a:extLst>
          </p:cNvPr>
          <p:cNvSpPr txBox="1"/>
          <p:nvPr/>
        </p:nvSpPr>
        <p:spPr>
          <a:xfrm>
            <a:off x="-2604269" y="2452853"/>
            <a:ext cx="14888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FF3300"/>
                </a:solidFill>
              </a:rPr>
              <a:t>1</a:t>
            </a:r>
            <a:endParaRPr lang="es-CO" sz="8800" b="1" dirty="0">
              <a:solidFill>
                <a:srgbClr val="FF330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3571BF6-189B-4737-8103-4286737A45BC}"/>
              </a:ext>
            </a:extLst>
          </p:cNvPr>
          <p:cNvGrpSpPr/>
          <p:nvPr/>
        </p:nvGrpSpPr>
        <p:grpSpPr>
          <a:xfrm rot="10800000">
            <a:off x="91939" y="10801425"/>
            <a:ext cx="6854303" cy="2120665"/>
            <a:chOff x="17526461" y="12129111"/>
            <a:chExt cx="6225415" cy="2233989"/>
          </a:xfrm>
        </p:grpSpPr>
        <p:pic>
          <p:nvPicPr>
            <p:cNvPr id="123" name="Picture 3" descr="C:\Users\loren\Desktop\1.png">
              <a:extLst>
                <a:ext uri="{FF2B5EF4-FFF2-40B4-BE49-F238E27FC236}">
                  <a16:creationId xmlns:a16="http://schemas.microsoft.com/office/drawing/2014/main" id="{26621659-D45B-4D71-9CD2-1F1EF65097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45" t="25963" r="3045" b="52520"/>
            <a:stretch/>
          </p:blipFill>
          <p:spPr bwMode="auto">
            <a:xfrm rot="10800000">
              <a:off x="17526461" y="12805596"/>
              <a:ext cx="6225415" cy="1557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186 CuadroTexto">
              <a:extLst>
                <a:ext uri="{FF2B5EF4-FFF2-40B4-BE49-F238E27FC236}">
                  <a16:creationId xmlns:a16="http://schemas.microsoft.com/office/drawing/2014/main" id="{77B68D5A-8263-4468-835E-B088371FDFEC}"/>
                </a:ext>
              </a:extLst>
            </p:cNvPr>
            <p:cNvSpPr txBox="1"/>
            <p:nvPr/>
          </p:nvSpPr>
          <p:spPr>
            <a:xfrm rot="10800000">
              <a:off x="17582927" y="12129111"/>
              <a:ext cx="3845836" cy="204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6000" b="1" dirty="0">
                  <a:solidFill>
                    <a:schemeClr val="accent6"/>
                  </a:solidFill>
                  <a:latin typeface="Gill Sans MT" pitchFamily="34" charset="0"/>
                </a:rPr>
                <a:t>EXPLORA</a:t>
              </a:r>
            </a:p>
          </p:txBody>
        </p:sp>
      </p:grpSp>
      <p:sp>
        <p:nvSpPr>
          <p:cNvPr id="140" name="Google Shape;138;p25">
            <a:extLst>
              <a:ext uri="{FF2B5EF4-FFF2-40B4-BE49-F238E27FC236}">
                <a16:creationId xmlns:a16="http://schemas.microsoft.com/office/drawing/2014/main" id="{A2C6A9B0-153B-40CA-95F9-54D565163DA8}"/>
              </a:ext>
            </a:extLst>
          </p:cNvPr>
          <p:cNvSpPr txBox="1">
            <a:spLocks/>
          </p:cNvSpPr>
          <p:nvPr/>
        </p:nvSpPr>
        <p:spPr>
          <a:xfrm>
            <a:off x="514504" y="14073391"/>
            <a:ext cx="7512963" cy="1033754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 historia de Jonás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contiene alusiones sobre acontecimientos futuros. ¿</a:t>
            </a:r>
            <a:r>
              <a:rPr lang="es-ES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enseñó Jesús al referirse a Jonás, como una señal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? (ver 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12: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Jonás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dejó que sus prejuicios pesaran más que su obediencia y huyó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Dios lo exhortó con amor para que cumpliera su misión.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Cuando le preguntaron quién era, ¿</a:t>
            </a:r>
            <a:r>
              <a:rPr lang="es-ES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respondió Jonás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1: 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 ¿</a:t>
            </a:r>
            <a:r>
              <a:rPr lang="es-ES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hubiera pasado si Jonás no se arrepentía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 diferencia de Jonás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vino a “</a:t>
            </a:r>
            <a:r>
              <a:rPr lang="es-ES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y salvar lo que se había perdido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), y paso tres días en la tumba por causa de nuestros pecados y luego resucitó.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respondió Nínive ante el mensaje de Jonás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– 10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 ¿</a:t>
            </a:r>
            <a:r>
              <a:rPr lang="es-ES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 es el mensaje de la iglesia hoy para el mundo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189 Rectángulo">
            <a:extLst>
              <a:ext uri="{FF2B5EF4-FFF2-40B4-BE49-F238E27FC236}">
                <a16:creationId xmlns:a16="http://schemas.microsoft.com/office/drawing/2014/main" id="{BC0EA1DE-AB51-400E-944C-8F84104528F7}"/>
              </a:ext>
            </a:extLst>
          </p:cNvPr>
          <p:cNvSpPr/>
          <p:nvPr/>
        </p:nvSpPr>
        <p:spPr>
          <a:xfrm>
            <a:off x="1402730" y="12503645"/>
            <a:ext cx="5852755" cy="1228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5" name="187 CuadroTexto">
            <a:extLst>
              <a:ext uri="{FF2B5EF4-FFF2-40B4-BE49-F238E27FC236}">
                <a16:creationId xmlns:a16="http://schemas.microsoft.com/office/drawing/2014/main" id="{D3A27F9C-B010-437C-9617-9B923788F2D7}"/>
              </a:ext>
            </a:extLst>
          </p:cNvPr>
          <p:cNvSpPr txBox="1"/>
          <p:nvPr/>
        </p:nvSpPr>
        <p:spPr>
          <a:xfrm>
            <a:off x="538635" y="12625431"/>
            <a:ext cx="13361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I</a:t>
            </a:r>
            <a:endParaRPr lang="es-CO" sz="6600" b="1" dirty="0">
              <a:solidFill>
                <a:schemeClr val="accent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144" name="189 Rectángulo">
            <a:extLst>
              <a:ext uri="{FF2B5EF4-FFF2-40B4-BE49-F238E27FC236}">
                <a16:creationId xmlns:a16="http://schemas.microsoft.com/office/drawing/2014/main" id="{D30A3092-AC23-4277-A1FF-AE1ACF8A3090}"/>
              </a:ext>
            </a:extLst>
          </p:cNvPr>
          <p:cNvSpPr/>
          <p:nvPr/>
        </p:nvSpPr>
        <p:spPr>
          <a:xfrm>
            <a:off x="9611643" y="12536213"/>
            <a:ext cx="5449379" cy="1350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HISTORIA DE BELSASAR</a:t>
            </a:r>
            <a:endParaRPr lang="es-PE" sz="35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5" name="187 CuadroTexto">
            <a:extLst>
              <a:ext uri="{FF2B5EF4-FFF2-40B4-BE49-F238E27FC236}">
                <a16:creationId xmlns:a16="http://schemas.microsoft.com/office/drawing/2014/main" id="{47288252-B43E-454E-8184-3A71CA88B075}"/>
              </a:ext>
            </a:extLst>
          </p:cNvPr>
          <p:cNvSpPr txBox="1"/>
          <p:nvPr/>
        </p:nvSpPr>
        <p:spPr>
          <a:xfrm>
            <a:off x="8027467" y="12601624"/>
            <a:ext cx="121001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II</a:t>
            </a:r>
            <a:endParaRPr lang="es-CO" sz="6600" b="1" dirty="0">
              <a:solidFill>
                <a:schemeClr val="accent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147" name="189 Rectángulo">
            <a:extLst>
              <a:ext uri="{FF2B5EF4-FFF2-40B4-BE49-F238E27FC236}">
                <a16:creationId xmlns:a16="http://schemas.microsoft.com/office/drawing/2014/main" id="{35946991-4BE4-4D94-BC7A-BF5C419F05EA}"/>
              </a:ext>
            </a:extLst>
          </p:cNvPr>
          <p:cNvSpPr/>
          <p:nvPr/>
        </p:nvSpPr>
        <p:spPr>
          <a:xfrm>
            <a:off x="16452403" y="12503645"/>
            <a:ext cx="5256584" cy="1228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8" name="187 CuadroTexto">
            <a:extLst>
              <a:ext uri="{FF2B5EF4-FFF2-40B4-BE49-F238E27FC236}">
                <a16:creationId xmlns:a16="http://schemas.microsoft.com/office/drawing/2014/main" id="{FCBD47CC-9F79-43AC-B5E6-35AD01CC43C2}"/>
              </a:ext>
            </a:extLst>
          </p:cNvPr>
          <p:cNvSpPr txBox="1"/>
          <p:nvPr/>
        </p:nvSpPr>
        <p:spPr>
          <a:xfrm>
            <a:off x="15764341" y="12673632"/>
            <a:ext cx="13361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III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872">
            <a:off x="642466" y="677686"/>
            <a:ext cx="3110693" cy="2778886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4139035" y="298940"/>
            <a:ext cx="0" cy="337369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0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4127481" y="1237627"/>
            <a:ext cx="143018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solidFill>
                  <a:srgbClr val="C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Lección 13.</a:t>
            </a:r>
            <a:r>
              <a:rPr lang="es-ES" sz="6000" b="1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IMÁGENES DEL FIN</a:t>
            </a:r>
            <a:endParaRPr lang="es-CO" sz="6000" b="1" dirty="0">
              <a:solidFill>
                <a:schemeClr val="accent1">
                  <a:lumMod val="50000"/>
                </a:schemeClr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5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6515299" y="72233"/>
            <a:ext cx="446449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Alusiones, imágenes y </a:t>
            </a:r>
          </a:p>
        </p:txBody>
      </p:sp>
      <p:sp>
        <p:nvSpPr>
          <p:cNvPr id="150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4067027" y="590805"/>
            <a:ext cx="11113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3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4499075" y="576289"/>
            <a:ext cx="121886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155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5147147" y="611129"/>
            <a:ext cx="16385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</a:t>
            </a:r>
            <a:r>
              <a:rPr lang="es-ES" sz="8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</a:t>
            </a:r>
            <a:r>
              <a:rPr lang="es-ES" sz="8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.</a:t>
            </a:r>
            <a:endParaRPr lang="es-ES" sz="96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138;p25">
            <a:extLst>
              <a:ext uri="{FF2B5EF4-FFF2-40B4-BE49-F238E27FC236}">
                <a16:creationId xmlns:a16="http://schemas.microsoft.com/office/drawing/2014/main" id="{A2C6A9B0-153B-40CA-95F9-54D565163DA8}"/>
              </a:ext>
            </a:extLst>
          </p:cNvPr>
          <p:cNvSpPr txBox="1">
            <a:spLocks/>
          </p:cNvSpPr>
          <p:nvPr/>
        </p:nvSpPr>
        <p:spPr>
          <a:xfrm>
            <a:off x="8147352" y="14073391"/>
            <a:ext cx="7512963" cy="1028732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 historia de </a:t>
            </a:r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Belsasar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ilustra que la arrogancia y el rechazo a Dios tiene consecuencias irreparables. ¿</a:t>
            </a:r>
            <a:r>
              <a:rPr lang="es-ES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hizo </a:t>
            </a:r>
            <a:r>
              <a:rPr lang="es-ES" sz="2800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Belsasar</a:t>
            </a:r>
            <a:r>
              <a:rPr lang="es-ES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que Dios ejecutara su juicio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Dan. 5: 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1 - 4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 acción de </a:t>
            </a:r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Belsasar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fue una manifestación abierta de rebelión a Dios, su pecado no fue por ignorancia “</a:t>
            </a:r>
            <a:r>
              <a:rPr lang="es-ES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conociendo todo esto, no has humillado tu corazón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Dan. 5: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 dureza de corazón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Belsasar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cerró las oportunidades a la gracia de Dios. </a:t>
            </a:r>
            <a:r>
              <a:rPr lang="es-ES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orgullo </a:t>
            </a:r>
            <a:r>
              <a:rPr lang="es-E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 más fuerte que el testimonio vivo de su abuelo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pasó con </a:t>
            </a:r>
            <a:r>
              <a:rPr lang="es-ES" sz="2800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Belsasar</a:t>
            </a:r>
            <a:r>
              <a:rPr lang="es-ES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después del juicio divino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5: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Babilonia 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cayó en una noche de fiesta y despreocupación, de este modo el mundo también será sorprendido con la segunda venida de Cristo (ver </a:t>
            </a:r>
            <a:r>
              <a:rPr lang="es-P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Mat. 24:</a:t>
            </a:r>
            <a:r>
              <a:rPr lang="es-P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42, 43</a:t>
            </a:r>
            <a:r>
              <a:rPr lang="es-P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PE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s-P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16: </a:t>
            </a:r>
            <a:r>
              <a:rPr lang="es-P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176 CuadroTexto">
            <a:extLst>
              <a:ext uri="{FF2B5EF4-FFF2-40B4-BE49-F238E27FC236}">
                <a16:creationId xmlns:a16="http://schemas.microsoft.com/office/drawing/2014/main" id="{57AC106B-478A-49DB-8492-D5EFC28FDFDB}"/>
              </a:ext>
            </a:extLst>
          </p:cNvPr>
          <p:cNvSpPr txBox="1"/>
          <p:nvPr/>
        </p:nvSpPr>
        <p:spPr>
          <a:xfrm>
            <a:off x="6764775" y="10918145"/>
            <a:ext cx="8463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chemeClr val="accent1">
                    <a:lumMod val="75000"/>
                  </a:schemeClr>
                </a:solidFill>
                <a:latin typeface="Freehand521 BT" panose="03080802030307080304" pitchFamily="66" charset="0"/>
              </a:rPr>
              <a:t>¿Que debo saber?</a:t>
            </a: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174599"/>
              </p:ext>
            </p:extLst>
          </p:nvPr>
        </p:nvGraphicFramePr>
        <p:xfrm>
          <a:off x="18036579" y="5649137"/>
          <a:ext cx="750437" cy="63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7" imgW="253905" imgH="226526" progId="CorelDraw.Graphic.23">
                  <p:embed/>
                </p:oleObj>
              </mc:Choice>
              <mc:Fallback>
                <p:oleObj name="CorelDRAW" r:id="rId17" imgW="253905" imgH="226526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036579" y="5649137"/>
                        <a:ext cx="750437" cy="632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" name="Cuadro de texto 2">
            <a:extLst>
              <a:ext uri="{FF2B5EF4-FFF2-40B4-BE49-F238E27FC236}">
                <a16:creationId xmlns:a16="http://schemas.microsoft.com/office/drawing/2014/main" id="{7750F231-B1B2-44F3-B3F0-D794962D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4977" y="6314169"/>
            <a:ext cx="2493509" cy="6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70"/>
              </a:spcAft>
            </a:pPr>
            <a:r>
              <a:rPr lang="es-CO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enoc_ruiz17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1889" b="86778" l="12000" r="87000">
                        <a14:foregroundMark x1="32778" y1="19111" x2="62000" y2="19778"/>
                        <a14:foregroundMark x1="25778" y1="22222" x2="17667" y2="30778"/>
                        <a14:foregroundMark x1="18667" y1="35889" x2="18667" y2="67778"/>
                        <a14:foregroundMark x1="38444" y1="40222" x2="35667" y2="51778"/>
                        <a14:foregroundMark x1="30444" y1="30222" x2="30778" y2="32778"/>
                        <a14:foregroundMark x1="53667" y1="16556" x2="72667" y2="19889"/>
                        <a14:foregroundMark x1="50000" y1="16556" x2="25667" y2="19889"/>
                        <a14:foregroundMark x1="31444" y1="20889" x2="22333" y2="25556"/>
                        <a14:foregroundMark x1="24667" y1="18889" x2="18444" y2="27111"/>
                        <a14:foregroundMark x1="19333" y1="31889" x2="20444" y2="67889"/>
                        <a14:foregroundMark x1="17111" y1="31222" x2="16333" y2="55556"/>
                        <a14:backgroundMark x1="42111" y1="27778" x2="68000" y2="29222"/>
                        <a14:backgroundMark x1="26000" y1="38111" x2="28667" y2="69778"/>
                        <a14:backgroundMark x1="47000" y1="40889" x2="51000" y2="5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4091" r="14091" b="14091"/>
          <a:stretch/>
        </p:blipFill>
        <p:spPr>
          <a:xfrm>
            <a:off x="18130542" y="6305250"/>
            <a:ext cx="571616" cy="566646"/>
          </a:xfrm>
          <a:prstGeom prst="rect">
            <a:avLst/>
          </a:prstGeom>
        </p:spPr>
      </p:pic>
      <p:sp>
        <p:nvSpPr>
          <p:cNvPr id="89" name="Google Shape;138;p25">
            <a:extLst>
              <a:ext uri="{FF2B5EF4-FFF2-40B4-BE49-F238E27FC236}">
                <a16:creationId xmlns:a16="http://schemas.microsoft.com/office/drawing/2014/main" id="{DE106F58-CD76-41C3-8658-BF6BDE84ED10}"/>
              </a:ext>
            </a:extLst>
          </p:cNvPr>
          <p:cNvSpPr txBox="1">
            <a:spLocks/>
          </p:cNvSpPr>
          <p:nvPr/>
        </p:nvSpPr>
        <p:spPr>
          <a:xfrm>
            <a:off x="7463293" y="6273668"/>
            <a:ext cx="6193143" cy="400377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47800">
              <a:spcBef>
                <a:spcPts val="0"/>
              </a:spcBef>
              <a:buNone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, veremos que detrás de muchas historias bíblicas hay figuras proféticas que apuntan a la obra redentora de Cristo y a los eventos finales del plan de salvación. </a:t>
            </a:r>
            <a:endParaRPr lang="es-PE" sz="3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169 CuadroTexto"/>
          <p:cNvSpPr txBox="1"/>
          <p:nvPr/>
        </p:nvSpPr>
        <p:spPr>
          <a:xfrm>
            <a:off x="-68280" y="31332357"/>
            <a:ext cx="23505459" cy="1169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94" name="Picture 3" descr="C:\Users\fernando\Downloads\%.png">
            <a:extLst>
              <a:ext uri="{FF2B5EF4-FFF2-40B4-BE49-F238E27FC236}">
                <a16:creationId xmlns:a16="http://schemas.microsoft.com/office/drawing/2014/main" id="{8ACC804F-588A-4D50-985F-7B4B55505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043"/>
          <a:stretch/>
        </p:blipFill>
        <p:spPr bwMode="auto">
          <a:xfrm>
            <a:off x="9680330" y="31429689"/>
            <a:ext cx="1913078" cy="10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C:\Users\loren\Desktop\1.png">
            <a:extLst>
              <a:ext uri="{FF2B5EF4-FFF2-40B4-BE49-F238E27FC236}">
                <a16:creationId xmlns:a16="http://schemas.microsoft.com/office/drawing/2014/main" id="{E29F24A0-0C6A-43CB-A54F-880990C56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503" t="72683" r="3503" b="5800"/>
          <a:stretch/>
        </p:blipFill>
        <p:spPr bwMode="auto">
          <a:xfrm rot="5400000">
            <a:off x="-1744105" y="27336846"/>
            <a:ext cx="5515306" cy="13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154 CuadroTexto">
            <a:extLst>
              <a:ext uri="{FF2B5EF4-FFF2-40B4-BE49-F238E27FC236}">
                <a16:creationId xmlns:a16="http://schemas.microsoft.com/office/drawing/2014/main" id="{1A2FC75E-5EE8-4FFE-AF6B-1F7D504CFA91}"/>
              </a:ext>
            </a:extLst>
          </p:cNvPr>
          <p:cNvSpPr txBox="1"/>
          <p:nvPr/>
        </p:nvSpPr>
        <p:spPr>
          <a:xfrm rot="16200000">
            <a:off x="-771268" y="28502532"/>
            <a:ext cx="3559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009E47"/>
                </a:solidFill>
                <a:latin typeface="Gill Sans MT" pitchFamily="34" charset="0"/>
              </a:rPr>
              <a:t>APLICA</a:t>
            </a:r>
          </a:p>
        </p:txBody>
      </p:sp>
      <p:pic>
        <p:nvPicPr>
          <p:cNvPr id="106" name="Picture 3" descr="C:\Users\loren\Desktop\1.png">
            <a:extLst>
              <a:ext uri="{FF2B5EF4-FFF2-40B4-BE49-F238E27FC236}">
                <a16:creationId xmlns:a16="http://schemas.microsoft.com/office/drawing/2014/main" id="{9F515F66-C093-4965-8F1D-D6773CEE0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597" t="3179" r="957" b="74282"/>
          <a:stretch/>
        </p:blipFill>
        <p:spPr bwMode="auto">
          <a:xfrm rot="5400000">
            <a:off x="8112341" y="27559274"/>
            <a:ext cx="5587314" cy="14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157 CuadroTexto">
            <a:extLst>
              <a:ext uri="{FF2B5EF4-FFF2-40B4-BE49-F238E27FC236}">
                <a16:creationId xmlns:a16="http://schemas.microsoft.com/office/drawing/2014/main" id="{7E11D5C4-403B-460E-A073-919ED79C8F01}"/>
              </a:ext>
            </a:extLst>
          </p:cNvPr>
          <p:cNvSpPr txBox="1"/>
          <p:nvPr/>
        </p:nvSpPr>
        <p:spPr>
          <a:xfrm rot="16200000">
            <a:off x="9445624" y="28419395"/>
            <a:ext cx="2920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FF0000"/>
                </a:solidFill>
                <a:latin typeface="Gill Sans MT" pitchFamily="34" charset="0"/>
              </a:rPr>
              <a:t>CREA</a:t>
            </a:r>
            <a:r>
              <a:rPr lang="es-CO" sz="5400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36" name="Google Shape;138;p25">
            <a:extLst>
              <a:ext uri="{FF2B5EF4-FFF2-40B4-BE49-F238E27FC236}">
                <a16:creationId xmlns:a16="http://schemas.microsoft.com/office/drawing/2014/main" id="{79364CBC-5A88-4C3A-97B7-7DE58BA84905}"/>
              </a:ext>
            </a:extLst>
          </p:cNvPr>
          <p:cNvSpPr txBox="1">
            <a:spLocks/>
          </p:cNvSpPr>
          <p:nvPr/>
        </p:nvSpPr>
        <p:spPr>
          <a:xfrm>
            <a:off x="1947720" y="26114709"/>
            <a:ext cx="7793069" cy="495448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debemos aprender sobre la actitud de Jonás ante a la salvación de Nínive?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fue el pecado que determino su destino final de </a:t>
            </a:r>
            <a:r>
              <a:rPr lang="es-E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Belsasar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podemos explicar que un rey pagano sea llamado “mi ungido” por Dios?</a:t>
            </a:r>
          </a:p>
        </p:txBody>
      </p:sp>
      <p:sp>
        <p:nvSpPr>
          <p:cNvPr id="165" name="176 CuadroTexto">
            <a:extLst>
              <a:ext uri="{FF2B5EF4-FFF2-40B4-BE49-F238E27FC236}">
                <a16:creationId xmlns:a16="http://schemas.microsoft.com/office/drawing/2014/main" id="{57AC106B-478A-49DB-8492-D5EFC28FDFDB}"/>
              </a:ext>
            </a:extLst>
          </p:cNvPr>
          <p:cNvSpPr txBox="1"/>
          <p:nvPr/>
        </p:nvSpPr>
        <p:spPr>
          <a:xfrm>
            <a:off x="1220159" y="24643618"/>
            <a:ext cx="8463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rgbClr val="009E47"/>
                </a:solidFill>
                <a:latin typeface="Freehand521 BT" panose="03080802030307080304" pitchFamily="66" charset="0"/>
              </a:rPr>
              <a:t>¿Que debo sentir?</a:t>
            </a:r>
          </a:p>
        </p:txBody>
      </p:sp>
      <p:sp>
        <p:nvSpPr>
          <p:cNvPr id="166" name="176 CuadroTexto">
            <a:extLst>
              <a:ext uri="{FF2B5EF4-FFF2-40B4-BE49-F238E27FC236}">
                <a16:creationId xmlns:a16="http://schemas.microsoft.com/office/drawing/2014/main" id="{57AC106B-478A-49DB-8492-D5EFC28FDFDB}"/>
              </a:ext>
            </a:extLst>
          </p:cNvPr>
          <p:cNvSpPr txBox="1"/>
          <p:nvPr/>
        </p:nvSpPr>
        <p:spPr>
          <a:xfrm>
            <a:off x="11373287" y="24619811"/>
            <a:ext cx="8463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rgbClr val="FF0000"/>
                </a:solidFill>
                <a:latin typeface="Freehand521 BT" panose="03080802030307080304" pitchFamily="66" charset="0"/>
              </a:rPr>
              <a:t>¿Que debo hacer?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544951"/>
              </p:ext>
            </p:extLst>
          </p:nvPr>
        </p:nvGraphicFramePr>
        <p:xfrm>
          <a:off x="970683" y="4243981"/>
          <a:ext cx="1071138" cy="120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3" imgW="322804" imgH="362272" progId="CorelDraw.Graphic.23">
                  <p:embed/>
                </p:oleObj>
              </mc:Choice>
              <mc:Fallback>
                <p:oleObj name="CorelDRAW" r:id="rId23" imgW="322804" imgH="362272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70683" y="4243981"/>
                        <a:ext cx="1071138" cy="120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571474"/>
              </p:ext>
            </p:extLst>
          </p:nvPr>
        </p:nvGraphicFramePr>
        <p:xfrm>
          <a:off x="970683" y="10942903"/>
          <a:ext cx="1114619" cy="1226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5" imgW="299838" imgH="330881" progId="CorelDraw.Graphic.23">
                  <p:embed/>
                </p:oleObj>
              </mc:Choice>
              <mc:Fallback>
                <p:oleObj name="CorelDRAW" r:id="rId25" imgW="299838" imgH="330881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70683" y="10942903"/>
                        <a:ext cx="1114619" cy="1226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598281"/>
              </p:ext>
            </p:extLst>
          </p:nvPr>
        </p:nvGraphicFramePr>
        <p:xfrm>
          <a:off x="538635" y="26002262"/>
          <a:ext cx="1098745" cy="105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7" imgW="375117" imgH="359303" progId="CorelDraw.Graphic.23">
                  <p:embed/>
                </p:oleObj>
              </mc:Choice>
              <mc:Fallback>
                <p:oleObj name="CorelDRAW" r:id="rId27" imgW="375117" imgH="359303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38635" y="26002262"/>
                        <a:ext cx="1098745" cy="105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152162"/>
              </p:ext>
            </p:extLst>
          </p:nvPr>
        </p:nvGraphicFramePr>
        <p:xfrm>
          <a:off x="10364184" y="26241124"/>
          <a:ext cx="1204565" cy="105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9" imgW="371714" imgH="324518" progId="CorelDraw.Graphic.23">
                  <p:embed/>
                </p:oleObj>
              </mc:Choice>
              <mc:Fallback>
                <p:oleObj name="CorelDRAW" r:id="rId29" imgW="371714" imgH="324518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364184" y="26241124"/>
                        <a:ext cx="1204565" cy="1050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Google Shape;138;p25">
            <a:extLst>
              <a:ext uri="{FF2B5EF4-FFF2-40B4-BE49-F238E27FC236}">
                <a16:creationId xmlns:a16="http://schemas.microsoft.com/office/drawing/2014/main" id="{A2C6A9B0-153B-40CA-95F9-54D565163DA8}"/>
              </a:ext>
            </a:extLst>
          </p:cNvPr>
          <p:cNvSpPr txBox="1">
            <a:spLocks/>
          </p:cNvSpPr>
          <p:nvPr/>
        </p:nvSpPr>
        <p:spPr>
          <a:xfrm>
            <a:off x="15780200" y="14073392"/>
            <a:ext cx="7512963" cy="1020622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Ciro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un rey pagano, 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figura profética de Cristo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 Dios lo llama “</a:t>
            </a:r>
            <a:r>
              <a:rPr lang="es-ES" sz="28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ungido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Isa. 45: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 ¿</a:t>
            </a:r>
            <a:r>
              <a:rPr lang="es-ES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nos enseña esto sobre los instrumentos que Dios escoge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 expresión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ES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ungido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 normalmente se reserva para los reyes de Israel o para el Mesías mismo. </a:t>
            </a:r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Esto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 nos revela que el llamado de Dios trasciende fronteras, religiones y reinos humanos.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La conquista de Babilonia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 por Ciro prefigura la segunda venida de Cristo: así como Ciro liberó al pueblo judío del cautiverio, Cristo vendrá para liberar a su pueblo del pecado y llevarlo a la Jerusalén celestial.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enseñanzas proféticas encierra la victoria de Ciro sobre Babilonia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Ciro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no solo liberó a los judíos del cautiverio, permitió la reconstrucción del templo en Jerusalén (</a:t>
            </a:r>
            <a:r>
              <a:rPr lang="es-E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1: 1 - 4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s-P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7890923" y="3256776"/>
            <a:ext cx="4125693" cy="732920"/>
          </a:xfrm>
          <a:prstGeom prst="rect">
            <a:avLst/>
          </a:prstGeom>
        </p:spPr>
      </p:pic>
      <p:sp>
        <p:nvSpPr>
          <p:cNvPr id="67" name="189 Rectángulo">
            <a:extLst>
              <a:ext uri="{FF2B5EF4-FFF2-40B4-BE49-F238E27FC236}">
                <a16:creationId xmlns:a16="http://schemas.microsoft.com/office/drawing/2014/main" id="{D30A3092-AC23-4277-A1FF-AE1ACF8A3090}"/>
              </a:ext>
            </a:extLst>
          </p:cNvPr>
          <p:cNvSpPr/>
          <p:nvPr/>
        </p:nvSpPr>
        <p:spPr>
          <a:xfrm>
            <a:off x="17172483" y="12468666"/>
            <a:ext cx="5344146" cy="1486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CIRO EL UNGIDO</a:t>
            </a:r>
            <a:endParaRPr lang="es-PE" sz="35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169 CuadroTexto"/>
          <p:cNvSpPr txBox="1"/>
          <p:nvPr/>
        </p:nvSpPr>
        <p:spPr>
          <a:xfrm rot="16200000">
            <a:off x="-16133190" y="15951970"/>
            <a:ext cx="32573027" cy="525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66" name="189 Rectángulo">
            <a:extLst>
              <a:ext uri="{FF2B5EF4-FFF2-40B4-BE49-F238E27FC236}">
                <a16:creationId xmlns:a16="http://schemas.microsoft.com/office/drawing/2014/main" id="{D30A3092-AC23-4277-A1FF-AE1ACF8A3090}"/>
              </a:ext>
            </a:extLst>
          </p:cNvPr>
          <p:cNvSpPr/>
          <p:nvPr/>
        </p:nvSpPr>
        <p:spPr>
          <a:xfrm>
            <a:off x="2120390" y="12546814"/>
            <a:ext cx="4777476" cy="1350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HISTORIA DE JONÁS</a:t>
            </a:r>
            <a:endParaRPr lang="es-PE" sz="35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5128" b="93162" l="7778" r="93056">
                        <a14:foregroundMark x1="59722" y1="53276" x2="74167" y2="68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5102" r="11156" b="6209"/>
          <a:stretch/>
        </p:blipFill>
        <p:spPr>
          <a:xfrm>
            <a:off x="18130543" y="6976635"/>
            <a:ext cx="571615" cy="634284"/>
          </a:xfrm>
          <a:prstGeom prst="rect">
            <a:avLst/>
          </a:prstGeom>
        </p:spPr>
      </p:pic>
      <p:sp>
        <p:nvSpPr>
          <p:cNvPr id="82" name="Cuadro de texto 2">
            <a:extLst>
              <a:ext uri="{FF2B5EF4-FFF2-40B4-BE49-F238E27FC236}">
                <a16:creationId xmlns:a16="http://schemas.microsoft.com/office/drawing/2014/main" id="{7750F231-B1B2-44F3-B3F0-D794962D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2558" y="6985001"/>
            <a:ext cx="2493509" cy="6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70"/>
              </a:spcAft>
            </a:pPr>
            <a:r>
              <a:rPr lang="es-CO" sz="28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ruizenfe.com</a:t>
            </a:r>
            <a:endParaRPr lang="es-CO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Google Shape;138;p25">
            <a:extLst>
              <a:ext uri="{FF2B5EF4-FFF2-40B4-BE49-F238E27FC236}">
                <a16:creationId xmlns:a16="http://schemas.microsoft.com/office/drawing/2014/main" id="{C09AF39C-E958-76FF-E4ED-7E135EF7A70F}"/>
              </a:ext>
            </a:extLst>
          </p:cNvPr>
          <p:cNvSpPr txBox="1">
            <a:spLocks/>
          </p:cNvSpPr>
          <p:nvPr/>
        </p:nvSpPr>
        <p:spPr>
          <a:xfrm>
            <a:off x="11745226" y="25876296"/>
            <a:ext cx="6385316" cy="495142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3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ALEGRATE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 amor abnegado de Dios por ti.</a:t>
            </a:r>
          </a:p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3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3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159 Rectángulo">
            <a:extLst>
              <a:ext uri="{FF2B5EF4-FFF2-40B4-BE49-F238E27FC236}">
                <a16:creationId xmlns:a16="http://schemas.microsoft.com/office/drawing/2014/main" id="{63668E24-7273-883D-6E52-042FC4D1D84F}"/>
              </a:ext>
            </a:extLst>
          </p:cNvPr>
          <p:cNvSpPr/>
          <p:nvPr/>
        </p:nvSpPr>
        <p:spPr>
          <a:xfrm>
            <a:off x="6515299" y="504281"/>
            <a:ext cx="272217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Símbolos:</a:t>
            </a:r>
            <a:endParaRPr lang="es-PE" sz="36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159 Rectángulo">
            <a:extLst>
              <a:ext uri="{FF2B5EF4-FFF2-40B4-BE49-F238E27FC236}">
                <a16:creationId xmlns:a16="http://schemas.microsoft.com/office/drawing/2014/main" id="{C7BD4960-2111-B2A2-5B57-2F45F1EA8E95}"/>
              </a:ext>
            </a:extLst>
          </p:cNvPr>
          <p:cNvSpPr/>
          <p:nvPr/>
        </p:nvSpPr>
        <p:spPr>
          <a:xfrm>
            <a:off x="8153775" y="648297"/>
            <a:ext cx="426618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Cómo estudiar las profecías bíblicas</a:t>
            </a:r>
            <a:endParaRPr lang="es-PE" sz="24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9820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43687</TotalTime>
  <Words>727</Words>
  <Application>Microsoft Office PowerPoint</Application>
  <PresentationFormat>Personalizado</PresentationFormat>
  <Paragraphs>55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5" baseType="lpstr">
      <vt:lpstr>Agency FB</vt:lpstr>
      <vt:lpstr>Arial</vt:lpstr>
      <vt:lpstr>Bahnschrift SemiCondensed</vt:lpstr>
      <vt:lpstr>Calibri</vt:lpstr>
      <vt:lpstr>Cambria</vt:lpstr>
      <vt:lpstr>Candara</vt:lpstr>
      <vt:lpstr>Century Gothic</vt:lpstr>
      <vt:lpstr>Freehand521 BT</vt:lpstr>
      <vt:lpstr>Gill Sans MT</vt:lpstr>
      <vt:lpstr>Symbol</vt:lpstr>
      <vt:lpstr>Wingdings</vt:lpstr>
      <vt:lpstr>Wingdings 3</vt:lpstr>
      <vt:lpstr>Espiral</vt:lpstr>
      <vt:lpstr>CorelDRAW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13 - Imágenes del fin</dc:title>
  <dc:creator>Luffi</dc:creator>
  <cp:lastModifiedBy>ENOC</cp:lastModifiedBy>
  <cp:revision>1142</cp:revision>
  <dcterms:created xsi:type="dcterms:W3CDTF">2018-11-07T20:25:19Z</dcterms:created>
  <dcterms:modified xsi:type="dcterms:W3CDTF">2025-06-27T05:27:59Z</dcterms:modified>
</cp:coreProperties>
</file>