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8"/>
  </p:notesMasterIdLst>
  <p:sldIdLst>
    <p:sldId id="274" r:id="rId2"/>
    <p:sldId id="359" r:id="rId3"/>
    <p:sldId id="275" r:id="rId4"/>
    <p:sldId id="276" r:id="rId5"/>
    <p:sldId id="386" r:id="rId6"/>
    <p:sldId id="396" r:id="rId7"/>
    <p:sldId id="397" r:id="rId8"/>
    <p:sldId id="369" r:id="rId9"/>
    <p:sldId id="399" r:id="rId10"/>
    <p:sldId id="400" r:id="rId11"/>
    <p:sldId id="372" r:id="rId12"/>
    <p:sldId id="402" r:id="rId13"/>
    <p:sldId id="403" r:id="rId14"/>
    <p:sldId id="404" r:id="rId15"/>
    <p:sldId id="383" r:id="rId16"/>
    <p:sldId id="290" r:id="rId17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E36A8B09-6A3F-43C1-888B-3DF313B3B62E}">
          <p14:sldIdLst>
            <p14:sldId id="274"/>
            <p14:sldId id="359"/>
            <p14:sldId id="275"/>
            <p14:sldId id="276"/>
            <p14:sldId id="386"/>
            <p14:sldId id="396"/>
            <p14:sldId id="397"/>
            <p14:sldId id="369"/>
            <p14:sldId id="399"/>
            <p14:sldId id="400"/>
            <p14:sldId id="372"/>
            <p14:sldId id="402"/>
            <p14:sldId id="403"/>
            <p14:sldId id="404"/>
            <p14:sldId id="383"/>
            <p14:sldId id="29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9933"/>
    <a:srgbClr val="F2750E"/>
    <a:srgbClr val="333300"/>
    <a:srgbClr val="FF3399"/>
    <a:srgbClr val="9D0720"/>
    <a:srgbClr val="008080"/>
    <a:srgbClr val="FF3300"/>
    <a:srgbClr val="009900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5" autoAdjust="0"/>
    <p:restoredTop sz="79903" autoAdjust="0"/>
  </p:normalViewPr>
  <p:slideViewPr>
    <p:cSldViewPr snapToGrid="0">
      <p:cViewPr varScale="1">
        <p:scale>
          <a:sx n="92" d="100"/>
          <a:sy n="92" d="100"/>
        </p:scale>
        <p:origin x="216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3ACF7-E352-470C-8041-55A8BED73473}" type="datetimeFigureOut">
              <a:rPr lang="es-PE" smtClean="0"/>
              <a:t>4/07/2025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2738F-9FAB-4AEE-B24B-AA33CE4BFD5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89356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2738F-9FAB-4AEE-B24B-AA33CE4BFD56}" type="slidenum">
              <a:rPr lang="es-PE" smtClean="0"/>
              <a:t>15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23860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4/07/2025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61420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4/07/2025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43922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4/07/2025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161798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4/07/2025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816749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4/07/2025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213807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4/07/2025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462124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4/07/2025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801169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4/07/2025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15003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4/07/2025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44990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4/07/2025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48450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4/07/2025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601088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4/07/2025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552097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4/07/2025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74028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4/07/2025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4887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4/07/2025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851337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4/07/2025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00159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18E0D0-397E-47C5-9D92-71408B7E676B}" type="datetimeFigureOut">
              <a:rPr lang="es-PE" smtClean="0"/>
              <a:t>4/07/2025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95413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0" Type="http://schemas.microsoft.com/office/2007/relationships/hdphoto" Target="../media/hdphoto3.wdp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microsoft.com/office/2007/relationships/hdphoto" Target="../media/hdphoto2.wdp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microsoft.com/office/2007/relationships/hdphoto" Target="../media/hdphoto5.wdp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microsoft.com/office/2007/relationships/hdphoto" Target="../media/hdphoto2.wdp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microsoft.com/office/2007/relationships/hdphoto" Target="../media/hdphoto5.wdp"/><Relationship Id="rId9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microsoft.com/office/2007/relationships/hdphoto" Target="../media/hdphoto2.wdp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microsoft.com/office/2007/relationships/hdphoto" Target="../media/hdphoto5.wdp"/><Relationship Id="rId9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microsoft.com/office/2007/relationships/hdphoto" Target="../media/hdphoto2.wdp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microsoft.com/office/2007/relationships/hdphoto" Target="../media/hdphoto5.wdp"/><Relationship Id="rId9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microsoft.com/office/2007/relationships/hdphoto" Target="../media/hdphoto2.wdp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microsoft.com/office/2007/relationships/hdphoto" Target="../media/hdphoto5.wdp"/><Relationship Id="rId9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8.png"/><Relationship Id="rId7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1.png"/><Relationship Id="rId7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microsoft.com/office/2007/relationships/hdphoto" Target="../media/hdphoto2.wdp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microsoft.com/office/2007/relationships/hdphoto" Target="../media/hdphoto5.wdp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microsoft.com/office/2007/relationships/hdphoto" Target="../media/hdphoto2.wdp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microsoft.com/office/2007/relationships/hdphoto" Target="../media/hdphoto5.wdp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microsoft.com/office/2007/relationships/hdphoto" Target="../media/hdphoto2.wdp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microsoft.com/office/2007/relationships/hdphoto" Target="../media/hdphoto5.wdp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microsoft.com/office/2007/relationships/hdphoto" Target="../media/hdphoto2.wdp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microsoft.com/office/2007/relationships/hdphoto" Target="../media/hdphoto5.wdp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microsoft.com/office/2007/relationships/hdphoto" Target="../media/hdphoto2.wdp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microsoft.com/office/2007/relationships/hdphoto" Target="../media/hdphoto5.wdp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3 Grupo"/>
          <p:cNvGrpSpPr/>
          <p:nvPr/>
        </p:nvGrpSpPr>
        <p:grpSpPr>
          <a:xfrm>
            <a:off x="2647929" y="3654825"/>
            <a:ext cx="5305811" cy="3138623"/>
            <a:chOff x="10330029" y="3685530"/>
            <a:chExt cx="11325222" cy="8014054"/>
          </a:xfrm>
        </p:grpSpPr>
        <p:pic>
          <p:nvPicPr>
            <p:cNvPr id="26" name="Picture 8" descr="C:\Users\loren\Desktop\red.png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965716" y="4197118"/>
              <a:ext cx="2689535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" descr="C:\Users\loren\Desktop\formas.png"/>
            <p:cNvPicPr>
              <a:picLocks noChangeAspect="1" noChangeArrowheads="1"/>
            </p:cNvPicPr>
            <p:nvPr/>
          </p:nvPicPr>
          <p:blipFill rotWithShape="1"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68" t="44915" r="48810" b="31828"/>
            <a:stretch/>
          </p:blipFill>
          <p:spPr bwMode="auto">
            <a:xfrm>
              <a:off x="10330029" y="3685530"/>
              <a:ext cx="11034920" cy="8014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8" descr="C:\Users\loren\Desktop\red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7822" y="419711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8" descr="C:\Users\loren\Desktop\red.png"/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301758" y="7767056"/>
              <a:ext cx="2689535" cy="2688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8" descr="C:\Users\loren\Desktop\red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4079" y="545967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CuadroTexto 7">
            <a:extLst>
              <a:ext uri="{FF2B5EF4-FFF2-40B4-BE49-F238E27FC236}">
                <a16:creationId xmlns:a16="http://schemas.microsoft.com/office/drawing/2014/main" id="{3874C51B-5A5F-4B1C-A5C6-CA68E090A36C}"/>
              </a:ext>
            </a:extLst>
          </p:cNvPr>
          <p:cNvSpPr txBox="1"/>
          <p:nvPr/>
        </p:nvSpPr>
        <p:spPr>
          <a:xfrm>
            <a:off x="4047747" y="2044137"/>
            <a:ext cx="42532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>
                <a:ln w="1905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Calisto MT" panose="02040603050505030304" pitchFamily="18" charset="0"/>
              </a:rPr>
              <a:t>Lección 1. </a:t>
            </a:r>
            <a:endParaRPr lang="es-PE" sz="6000" b="1" dirty="0">
              <a:ln w="19050">
                <a:solidFill>
                  <a:schemeClr val="tx1"/>
                </a:solidFill>
              </a:ln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  <a:latin typeface="Calisto MT" panose="02040603050505030304" pitchFamily="18" charset="0"/>
            </a:endParaRPr>
          </a:p>
        </p:txBody>
      </p:sp>
      <p:sp>
        <p:nvSpPr>
          <p:cNvPr id="11" name="CuadroTexto 6">
            <a:extLst>
              <a:ext uri="{FF2B5EF4-FFF2-40B4-BE49-F238E27FC236}">
                <a16:creationId xmlns:a16="http://schemas.microsoft.com/office/drawing/2014/main" id="{3F90F040-5738-48C4-8510-2819E076C25E}"/>
              </a:ext>
            </a:extLst>
          </p:cNvPr>
          <p:cNvSpPr txBox="1"/>
          <p:nvPr/>
        </p:nvSpPr>
        <p:spPr>
          <a:xfrm>
            <a:off x="1541332" y="3360512"/>
            <a:ext cx="823726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00CC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OPRESIÓN: EL TRASFONDO Y EL NACIMIENTO DE MOISES</a:t>
            </a:r>
            <a:endParaRPr lang="es-PE" sz="44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0000CC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17" name="CuadroTexto 6">
            <a:extLst>
              <a:ext uri="{FF2B5EF4-FFF2-40B4-BE49-F238E27FC236}">
                <a16:creationId xmlns:a16="http://schemas.microsoft.com/office/drawing/2014/main" id="{3F90F040-5738-48C4-8510-2819E076C25E}"/>
              </a:ext>
            </a:extLst>
          </p:cNvPr>
          <p:cNvSpPr txBox="1"/>
          <p:nvPr/>
        </p:nvSpPr>
        <p:spPr>
          <a:xfrm>
            <a:off x="188813" y="1818068"/>
            <a:ext cx="22709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III Trimestre</a:t>
            </a:r>
            <a:endParaRPr lang="es-PE" sz="32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472366" y="1167793"/>
            <a:ext cx="2093770" cy="371953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3" b="100000" l="104" r="99792">
                        <a14:foregroundMark x1="56146" y1="76296" x2="60729" y2="94074"/>
                        <a14:foregroundMark x1="24688" y1="36852" x2="24688" y2="72222"/>
                        <a14:foregroundMark x1="45208" y1="60556" x2="45521" y2="81111"/>
                        <a14:foregroundMark x1="59062" y1="37037" x2="61250" y2="66481"/>
                        <a14:foregroundMark x1="76146" y1="57222" x2="74167" y2="81667"/>
                        <a14:backgroundMark x1="12396" y1="11296" x2="34583" y2="13704"/>
                        <a14:backgroundMark x1="40417" y1="29444" x2="43438" y2="45926"/>
                        <a14:backgroundMark x1="4479" y1="19259" x2="6354" y2="64444"/>
                        <a14:backgroundMark x1="10313" y1="73519" x2="11458" y2="59074"/>
                        <a14:backgroundMark x1="34688" y1="60000" x2="33854" y2="85370"/>
                        <a14:backgroundMark x1="5521" y1="76481" x2="15208" y2="80741"/>
                        <a14:backgroundMark x1="22292" y1="83704" x2="22813" y2="88889"/>
                        <a14:backgroundMark x1="51354" y1="58333" x2="51875" y2="83148"/>
                        <a14:backgroundMark x1="69896" y1="55556" x2="68750" y2="814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6" t="17789" r="11528"/>
          <a:stretch/>
        </p:blipFill>
        <p:spPr>
          <a:xfrm flipH="1">
            <a:off x="188813" y="5272288"/>
            <a:ext cx="2705039" cy="1585712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513640" y="-297383"/>
            <a:ext cx="1250944" cy="1900589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26FD98C1-AB1E-4951-94B0-C282A663A11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62" y="105259"/>
            <a:ext cx="1900589" cy="1845974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FF9104F6-60AF-4F3B-B345-9CABC6805806}"/>
              </a:ext>
            </a:extLst>
          </p:cNvPr>
          <p:cNvSpPr txBox="1"/>
          <p:nvPr/>
        </p:nvSpPr>
        <p:spPr>
          <a:xfrm>
            <a:off x="2362696" y="316831"/>
            <a:ext cx="25029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>
                <a:solidFill>
                  <a:srgbClr val="F2750E"/>
                </a:solidFill>
                <a:latin typeface="Agency FB" panose="020B0503020202020204" pitchFamily="34" charset="0"/>
              </a:rPr>
              <a:t>EL ÉXODO:</a:t>
            </a:r>
            <a:endParaRPr lang="es-ES" sz="2000" b="1" dirty="0">
              <a:solidFill>
                <a:srgbClr val="F2750E"/>
              </a:solidFill>
              <a:latin typeface="Agency FB" panose="020B0503020202020204" pitchFamily="34" charset="0"/>
            </a:endParaRPr>
          </a:p>
          <a:p>
            <a:r>
              <a:rPr lang="es-ES" sz="2000" b="1" dirty="0">
                <a:solidFill>
                  <a:srgbClr val="F2750E"/>
                </a:solidFill>
                <a:latin typeface="Agency FB" panose="020B0503020202020204" pitchFamily="34" charset="0"/>
              </a:rPr>
              <a:t>Viaje a la tierra prometida</a:t>
            </a:r>
          </a:p>
        </p:txBody>
      </p:sp>
    </p:spTree>
    <p:extLst>
      <p:ext uri="{BB962C8B-B14F-4D97-AF65-F5344CB8AC3E}">
        <p14:creationId xmlns:p14="http://schemas.microsoft.com/office/powerpoint/2010/main" val="26933027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3 Grupo">
            <a:extLst>
              <a:ext uri="{FF2B5EF4-FFF2-40B4-BE49-F238E27FC236}">
                <a16:creationId xmlns:a16="http://schemas.microsoft.com/office/drawing/2014/main" id="{383A4A61-6CC4-C2F4-40C5-0E42B32E7040}"/>
              </a:ext>
            </a:extLst>
          </p:cNvPr>
          <p:cNvGrpSpPr/>
          <p:nvPr/>
        </p:nvGrpSpPr>
        <p:grpSpPr>
          <a:xfrm rot="20410179">
            <a:off x="7243690" y="4356278"/>
            <a:ext cx="2925862" cy="2423234"/>
            <a:chOff x="10330029" y="3685530"/>
            <a:chExt cx="11325222" cy="8014054"/>
          </a:xfrm>
        </p:grpSpPr>
        <p:pic>
          <p:nvPicPr>
            <p:cNvPr id="18" name="Picture 8" descr="C:\Users\loren\Desktop\red.png">
              <a:extLst>
                <a:ext uri="{FF2B5EF4-FFF2-40B4-BE49-F238E27FC236}">
                  <a16:creationId xmlns:a16="http://schemas.microsoft.com/office/drawing/2014/main" id="{0D708468-12D6-1A45-E379-3A7C589AD0F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965716" y="4197118"/>
              <a:ext cx="2689535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" descr="C:\Users\loren\Desktop\formas.png">
              <a:extLst>
                <a:ext uri="{FF2B5EF4-FFF2-40B4-BE49-F238E27FC236}">
                  <a16:creationId xmlns:a16="http://schemas.microsoft.com/office/drawing/2014/main" id="{79647A3C-044F-7FD9-0D0D-E9C2370BC85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68" t="44915" r="48810" b="31828"/>
            <a:stretch/>
          </p:blipFill>
          <p:spPr bwMode="auto">
            <a:xfrm>
              <a:off x="10330029" y="3685530"/>
              <a:ext cx="11034920" cy="8014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8" descr="C:\Users\loren\Desktop\red.png">
              <a:extLst>
                <a:ext uri="{FF2B5EF4-FFF2-40B4-BE49-F238E27FC236}">
                  <a16:creationId xmlns:a16="http://schemas.microsoft.com/office/drawing/2014/main" id="{F21EA72A-3C0B-5F79-A97D-2E3FF8539D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7822" y="419711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8" descr="C:\Users\loren\Desktop\red.png">
              <a:extLst>
                <a:ext uri="{FF2B5EF4-FFF2-40B4-BE49-F238E27FC236}">
                  <a16:creationId xmlns:a16="http://schemas.microsoft.com/office/drawing/2014/main" id="{8992328E-3D79-27D7-2D4B-39B18F95A2B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301758" y="7767056"/>
              <a:ext cx="2689535" cy="2688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8" descr="C:\Users\loren\Desktop\red.png">
              <a:extLst>
                <a:ext uri="{FF2B5EF4-FFF2-40B4-BE49-F238E27FC236}">
                  <a16:creationId xmlns:a16="http://schemas.microsoft.com/office/drawing/2014/main" id="{D2D2C31B-683D-EA55-8381-B19EA08B93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4079" y="545967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Imagen 24">
            <a:extLst>
              <a:ext uri="{FF2B5EF4-FFF2-40B4-BE49-F238E27FC236}">
                <a16:creationId xmlns:a16="http://schemas.microsoft.com/office/drawing/2014/main" id="{37A1C559-E9E3-F4A8-811A-07436EFC0C4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513640" y="-297383"/>
            <a:ext cx="1250944" cy="1900589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D2126660-21AA-0E12-E0F3-D3B9C2C65EA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88" y="-416"/>
            <a:ext cx="1668995" cy="1621035"/>
          </a:xfrm>
          <a:prstGeom prst="rect">
            <a:avLst/>
          </a:prstGeom>
        </p:spPr>
      </p:pic>
      <p:sp>
        <p:nvSpPr>
          <p:cNvPr id="27" name="CuadroTexto 7">
            <a:extLst>
              <a:ext uri="{FF2B5EF4-FFF2-40B4-BE49-F238E27FC236}">
                <a16:creationId xmlns:a16="http://schemas.microsoft.com/office/drawing/2014/main" id="{FE51D67C-4665-357F-AC8E-A6451DA19922}"/>
              </a:ext>
            </a:extLst>
          </p:cNvPr>
          <p:cNvSpPr txBox="1"/>
          <p:nvPr/>
        </p:nvSpPr>
        <p:spPr>
          <a:xfrm>
            <a:off x="9064212" y="6337628"/>
            <a:ext cx="2381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28" name="Imagen 8">
            <a:extLst>
              <a:ext uri="{FF2B5EF4-FFF2-40B4-BE49-F238E27FC236}">
                <a16:creationId xmlns:a16="http://schemas.microsoft.com/office/drawing/2014/main" id="{1DE6B4F5-FCDF-DF0A-6D3C-E18A6275124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29" name="CuadroTexto 28">
            <a:extLst>
              <a:ext uri="{FF2B5EF4-FFF2-40B4-BE49-F238E27FC236}">
                <a16:creationId xmlns:a16="http://schemas.microsoft.com/office/drawing/2014/main" id="{19AF230E-FF39-E97D-D7E5-91737BF26DC7}"/>
              </a:ext>
            </a:extLst>
          </p:cNvPr>
          <p:cNvSpPr txBox="1"/>
          <p:nvPr/>
        </p:nvSpPr>
        <p:spPr>
          <a:xfrm>
            <a:off x="835680" y="3097669"/>
            <a:ext cx="8148521" cy="3375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lvl="0" indent="-347663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3000" b="1" dirty="0">
                <a:latin typeface="Arial" panose="020B0604020202020204" pitchFamily="34" charset="0"/>
                <a:cs typeface="Arial" panose="020B0604020202020204" pitchFamily="34" charset="0"/>
              </a:rPr>
              <a:t>El faraón </a:t>
            </a:r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pensó que, aniquilando a los niños, mantendría su dominio sobre Israel. </a:t>
            </a:r>
            <a:r>
              <a:rPr lang="es-ES" sz="3000" b="1" dirty="0">
                <a:latin typeface="Arial" panose="020B0604020202020204" pitchFamily="34" charset="0"/>
                <a:cs typeface="Arial" panose="020B0604020202020204" pitchFamily="34" charset="0"/>
              </a:rPr>
              <a:t>Pero</a:t>
            </a:r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 no imaginó que uno de esos niños terminaría creciendo en el palacio.</a:t>
            </a:r>
            <a:endParaRPr lang="es-PE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7188" lvl="0">
              <a:spcBef>
                <a:spcPts val="400"/>
              </a:spcBef>
            </a:pPr>
            <a:r>
              <a:rPr lang="es-PE" sz="3000" dirty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PE" sz="3000" i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Qué nos enseña la orden de matar a los niños, sobre el límite del poder humano frente a la soberanía de Dios</a:t>
            </a:r>
            <a:r>
              <a:rPr lang="es-PE" sz="3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0" name="Cuadro de texto 2">
            <a:extLst>
              <a:ext uri="{FF2B5EF4-FFF2-40B4-BE49-F238E27FC236}">
                <a16:creationId xmlns:a16="http://schemas.microsoft.com/office/drawing/2014/main" id="{B4FEE46E-6237-65E8-A278-9A69F192CD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Diagrama de flujo: proceso alternativo 12">
            <a:extLst>
              <a:ext uri="{FF2B5EF4-FFF2-40B4-BE49-F238E27FC236}">
                <a16:creationId xmlns:a16="http://schemas.microsoft.com/office/drawing/2014/main" id="{69B3A904-362D-5737-D4C1-3765245A00B4}"/>
              </a:ext>
            </a:extLst>
          </p:cNvPr>
          <p:cNvSpPr/>
          <p:nvPr/>
        </p:nvSpPr>
        <p:spPr>
          <a:xfrm>
            <a:off x="1453833" y="2420782"/>
            <a:ext cx="4747462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EL NACIMIENTO DE MOISÉS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2" name="Diagrama de flujo: proceso alternativo 12">
            <a:extLst>
              <a:ext uri="{FF2B5EF4-FFF2-40B4-BE49-F238E27FC236}">
                <a16:creationId xmlns:a16="http://schemas.microsoft.com/office/drawing/2014/main" id="{5658B380-01F2-FB2C-D743-5527E3A4C5BD}"/>
              </a:ext>
            </a:extLst>
          </p:cNvPr>
          <p:cNvSpPr/>
          <p:nvPr/>
        </p:nvSpPr>
        <p:spPr>
          <a:xfrm>
            <a:off x="835680" y="2420782"/>
            <a:ext cx="622538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2.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3" name="Imagen 32">
            <a:extLst>
              <a:ext uri="{FF2B5EF4-FFF2-40B4-BE49-F238E27FC236}">
                <a16:creationId xmlns:a16="http://schemas.microsoft.com/office/drawing/2014/main" id="{009A52B4-732B-342C-4065-B03592355F2F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1992959" y="1007989"/>
            <a:ext cx="2093770" cy="371953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53C39DE-5C9A-7093-1C4F-5A41E36CCABE}"/>
              </a:ext>
            </a:extLst>
          </p:cNvPr>
          <p:cNvSpPr txBox="1"/>
          <p:nvPr/>
        </p:nvSpPr>
        <p:spPr>
          <a:xfrm>
            <a:off x="2253836" y="316831"/>
            <a:ext cx="25758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F2750E"/>
                </a:solidFill>
                <a:latin typeface="Agency FB" panose="020B0503020202020204" pitchFamily="34" charset="0"/>
              </a:rPr>
              <a:t>EL ÉXODO:</a:t>
            </a:r>
          </a:p>
          <a:p>
            <a:r>
              <a:rPr lang="es-ES" sz="2000" b="1" dirty="0">
                <a:solidFill>
                  <a:srgbClr val="F2750E"/>
                </a:solidFill>
                <a:latin typeface="Agency FB" panose="020B0503020202020204" pitchFamily="34" charset="0"/>
              </a:rPr>
              <a:t>Viaje a la tierra prometida</a:t>
            </a:r>
          </a:p>
        </p:txBody>
      </p:sp>
    </p:spTree>
    <p:extLst>
      <p:ext uri="{BB962C8B-B14F-4D97-AF65-F5344CB8AC3E}">
        <p14:creationId xmlns:p14="http://schemas.microsoft.com/office/powerpoint/2010/main" val="4045507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 rot="20410179">
            <a:off x="7243690" y="4356278"/>
            <a:ext cx="2925862" cy="2423234"/>
            <a:chOff x="10330029" y="3685530"/>
            <a:chExt cx="11325222" cy="8014054"/>
          </a:xfrm>
        </p:grpSpPr>
        <p:pic>
          <p:nvPicPr>
            <p:cNvPr id="5" name="Picture 8" descr="C:\Users\loren\Desktop\red.png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965716" y="4197118"/>
              <a:ext cx="2689535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C:\Users\loren\Desktop\formas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68" t="44915" r="48810" b="31828"/>
            <a:stretch/>
          </p:blipFill>
          <p:spPr bwMode="auto">
            <a:xfrm>
              <a:off x="10330029" y="3685530"/>
              <a:ext cx="11034920" cy="8014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8" descr="C:\Users\loren\Desktop\red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7822" y="419711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8" descr="C:\Users\loren\Desktop\red.png"/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301758" y="7767056"/>
              <a:ext cx="2689535" cy="2688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 descr="C:\Users\loren\Desktop\red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4079" y="545967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513640" y="-297383"/>
            <a:ext cx="1250944" cy="190058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C3C12EFA-EC47-4AA8-8F62-42D37CED468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88" y="-416"/>
            <a:ext cx="1668995" cy="1621035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4EFC31C1-40DF-47C8-841F-68139D317B3C}"/>
              </a:ext>
            </a:extLst>
          </p:cNvPr>
          <p:cNvSpPr txBox="1"/>
          <p:nvPr/>
        </p:nvSpPr>
        <p:spPr>
          <a:xfrm>
            <a:off x="9064212" y="6337628"/>
            <a:ext cx="2381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2B545E66-95AF-43F5-B7A6-449624BD925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BFEC4D5E-6BAC-403D-A9D5-AB858C360D21}"/>
              </a:ext>
            </a:extLst>
          </p:cNvPr>
          <p:cNvSpPr txBox="1"/>
          <p:nvPr/>
        </p:nvSpPr>
        <p:spPr>
          <a:xfrm>
            <a:off x="835680" y="3186288"/>
            <a:ext cx="83615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lvl="0" indent="-347663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La vida de moisés 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demuestra que solo Dios puede escribir una historia donde lo imposible se hace realidad</a:t>
            </a:r>
            <a:endParaRPr lang="es-PE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uadro de texto 2">
            <a:extLst>
              <a:ext uri="{FF2B5EF4-FFF2-40B4-BE49-F238E27FC236}">
                <a16:creationId xmlns:a16="http://schemas.microsoft.com/office/drawing/2014/main" id="{EF1D0D82-13AE-4744-AC4B-6830FBD561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1453832" y="2420782"/>
            <a:ext cx="3442364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ELPLAN DE DIOS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835680" y="2420782"/>
            <a:ext cx="622538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3.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1992959" y="1007989"/>
            <a:ext cx="2093770" cy="371953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51ADCCBC-72C0-CF76-B2D1-19CBDECB53E2}"/>
              </a:ext>
            </a:extLst>
          </p:cNvPr>
          <p:cNvSpPr txBox="1"/>
          <p:nvPr/>
        </p:nvSpPr>
        <p:spPr>
          <a:xfrm>
            <a:off x="2253836" y="316831"/>
            <a:ext cx="25758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F2750E"/>
                </a:solidFill>
                <a:latin typeface="Agency FB" panose="020B0503020202020204" pitchFamily="34" charset="0"/>
              </a:rPr>
              <a:t>EL ÉXODO:</a:t>
            </a:r>
          </a:p>
          <a:p>
            <a:r>
              <a:rPr lang="es-ES" sz="2000" b="1" dirty="0">
                <a:solidFill>
                  <a:srgbClr val="F2750E"/>
                </a:solidFill>
                <a:latin typeface="Agency FB" panose="020B0503020202020204" pitchFamily="34" charset="0"/>
              </a:rPr>
              <a:t>Viaje a la tierra prometida</a:t>
            </a:r>
          </a:p>
        </p:txBody>
      </p:sp>
    </p:spTree>
    <p:extLst>
      <p:ext uri="{BB962C8B-B14F-4D97-AF65-F5344CB8AC3E}">
        <p14:creationId xmlns:p14="http://schemas.microsoft.com/office/powerpoint/2010/main" val="40744641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3 Grupo">
            <a:extLst>
              <a:ext uri="{FF2B5EF4-FFF2-40B4-BE49-F238E27FC236}">
                <a16:creationId xmlns:a16="http://schemas.microsoft.com/office/drawing/2014/main" id="{ABE7E9F6-C9C5-E07E-0D71-9D4DA75510D8}"/>
              </a:ext>
            </a:extLst>
          </p:cNvPr>
          <p:cNvGrpSpPr/>
          <p:nvPr/>
        </p:nvGrpSpPr>
        <p:grpSpPr>
          <a:xfrm rot="20410179">
            <a:off x="7243690" y="4356278"/>
            <a:ext cx="2925862" cy="2423234"/>
            <a:chOff x="10330029" y="3685530"/>
            <a:chExt cx="11325222" cy="8014054"/>
          </a:xfrm>
        </p:grpSpPr>
        <p:pic>
          <p:nvPicPr>
            <p:cNvPr id="18" name="Picture 8" descr="C:\Users\loren\Desktop\red.png">
              <a:extLst>
                <a:ext uri="{FF2B5EF4-FFF2-40B4-BE49-F238E27FC236}">
                  <a16:creationId xmlns:a16="http://schemas.microsoft.com/office/drawing/2014/main" id="{FCA2F5E9-53D0-1201-38E6-7E93186B845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965716" y="4197118"/>
              <a:ext cx="2689535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" descr="C:\Users\loren\Desktop\formas.png">
              <a:extLst>
                <a:ext uri="{FF2B5EF4-FFF2-40B4-BE49-F238E27FC236}">
                  <a16:creationId xmlns:a16="http://schemas.microsoft.com/office/drawing/2014/main" id="{E97E0C40-28C2-874E-6BC0-CABF56A8DB3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68" t="44915" r="48810" b="31828"/>
            <a:stretch/>
          </p:blipFill>
          <p:spPr bwMode="auto">
            <a:xfrm>
              <a:off x="10330029" y="3685530"/>
              <a:ext cx="11034920" cy="8014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8" descr="C:\Users\loren\Desktop\red.png">
              <a:extLst>
                <a:ext uri="{FF2B5EF4-FFF2-40B4-BE49-F238E27FC236}">
                  <a16:creationId xmlns:a16="http://schemas.microsoft.com/office/drawing/2014/main" id="{25D8FFF9-468A-970F-280F-EA3731EC49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7822" y="419711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8" descr="C:\Users\loren\Desktop\red.png">
              <a:extLst>
                <a:ext uri="{FF2B5EF4-FFF2-40B4-BE49-F238E27FC236}">
                  <a16:creationId xmlns:a16="http://schemas.microsoft.com/office/drawing/2014/main" id="{0A4E8945-1542-97A9-EEB2-49305FA6359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301758" y="7767056"/>
              <a:ext cx="2689535" cy="2688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8" descr="C:\Users\loren\Desktop\red.png">
              <a:extLst>
                <a:ext uri="{FF2B5EF4-FFF2-40B4-BE49-F238E27FC236}">
                  <a16:creationId xmlns:a16="http://schemas.microsoft.com/office/drawing/2014/main" id="{899AAD81-9F5C-CCE3-15B9-AC41A1AE33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4079" y="545967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Imagen 24">
            <a:extLst>
              <a:ext uri="{FF2B5EF4-FFF2-40B4-BE49-F238E27FC236}">
                <a16:creationId xmlns:a16="http://schemas.microsoft.com/office/drawing/2014/main" id="{10A630B1-8336-0EA6-B112-8211604EE91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513640" y="-297383"/>
            <a:ext cx="1250944" cy="1900589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CD5FE145-2418-C062-BA44-B264F3C69B3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88" y="-416"/>
            <a:ext cx="1668995" cy="1621035"/>
          </a:xfrm>
          <a:prstGeom prst="rect">
            <a:avLst/>
          </a:prstGeom>
        </p:spPr>
      </p:pic>
      <p:sp>
        <p:nvSpPr>
          <p:cNvPr id="27" name="CuadroTexto 26">
            <a:extLst>
              <a:ext uri="{FF2B5EF4-FFF2-40B4-BE49-F238E27FC236}">
                <a16:creationId xmlns:a16="http://schemas.microsoft.com/office/drawing/2014/main" id="{2C4547FE-8BA3-D1BB-8763-48224E6B23BA}"/>
              </a:ext>
            </a:extLst>
          </p:cNvPr>
          <p:cNvSpPr txBox="1"/>
          <p:nvPr/>
        </p:nvSpPr>
        <p:spPr>
          <a:xfrm>
            <a:off x="9064212" y="6337628"/>
            <a:ext cx="2381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id="{F630D06D-393F-2912-5FDC-CE0840E3FB8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29" name="CuadroTexto 28">
            <a:extLst>
              <a:ext uri="{FF2B5EF4-FFF2-40B4-BE49-F238E27FC236}">
                <a16:creationId xmlns:a16="http://schemas.microsoft.com/office/drawing/2014/main" id="{225FDB11-58BE-CD08-FB5D-6748EEE1129E}"/>
              </a:ext>
            </a:extLst>
          </p:cNvPr>
          <p:cNvSpPr txBox="1"/>
          <p:nvPr/>
        </p:nvSpPr>
        <p:spPr>
          <a:xfrm>
            <a:off x="835680" y="3186288"/>
            <a:ext cx="8361586" cy="3098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lvl="0" indent="-347663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Moisés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 fue educado para ser en un faraón, pero Dios lo llamaba para ser un libertador. </a:t>
            </a:r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Su vida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 dio un giro inesperado al defender a un hebreo (</a:t>
            </a:r>
            <a:r>
              <a:rPr lang="es-E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Éxo</a:t>
            </a:r>
            <a:r>
              <a:rPr lang="es-E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2: 11, 12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s-PE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7188" lvl="0">
              <a:spcBef>
                <a:spcPts val="400"/>
              </a:spcBef>
            </a:pPr>
            <a:r>
              <a:rPr lang="es-PE" sz="3200" dirty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PE" sz="3200" i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Qué consecuencias trajo sobre Moisés, la muerte del egipcio</a:t>
            </a:r>
            <a:r>
              <a:rPr lang="es-PE" sz="3200" dirty="0">
                <a:latin typeface="Arial" panose="020B0604020202020204" pitchFamily="34" charset="0"/>
                <a:cs typeface="Arial" panose="020B0604020202020204" pitchFamily="34" charset="0"/>
              </a:rPr>
              <a:t>? (</a:t>
            </a:r>
            <a:r>
              <a:rPr lang="es-PE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v. 15</a:t>
            </a:r>
            <a:r>
              <a:rPr lang="es-PE" sz="32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30" name="Cuadro de texto 2">
            <a:extLst>
              <a:ext uri="{FF2B5EF4-FFF2-40B4-BE49-F238E27FC236}">
                <a16:creationId xmlns:a16="http://schemas.microsoft.com/office/drawing/2014/main" id="{223F4E3B-DD77-0375-F491-28F83F82CE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Diagrama de flujo: proceso alternativo 12">
            <a:extLst>
              <a:ext uri="{FF2B5EF4-FFF2-40B4-BE49-F238E27FC236}">
                <a16:creationId xmlns:a16="http://schemas.microsoft.com/office/drawing/2014/main" id="{2E60E662-C694-B00C-B8EF-7FD97A19EC8F}"/>
              </a:ext>
            </a:extLst>
          </p:cNvPr>
          <p:cNvSpPr/>
          <p:nvPr/>
        </p:nvSpPr>
        <p:spPr>
          <a:xfrm>
            <a:off x="1453832" y="2420782"/>
            <a:ext cx="3442364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ELPLAN DE DIOS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2" name="Diagrama de flujo: proceso alternativo 12">
            <a:extLst>
              <a:ext uri="{FF2B5EF4-FFF2-40B4-BE49-F238E27FC236}">
                <a16:creationId xmlns:a16="http://schemas.microsoft.com/office/drawing/2014/main" id="{E4E6A079-B000-7AD5-016D-714EA47D2CDC}"/>
              </a:ext>
            </a:extLst>
          </p:cNvPr>
          <p:cNvSpPr/>
          <p:nvPr/>
        </p:nvSpPr>
        <p:spPr>
          <a:xfrm>
            <a:off x="835680" y="2420782"/>
            <a:ext cx="622538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3.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3" name="Imagen 32">
            <a:extLst>
              <a:ext uri="{FF2B5EF4-FFF2-40B4-BE49-F238E27FC236}">
                <a16:creationId xmlns:a16="http://schemas.microsoft.com/office/drawing/2014/main" id="{78C1F249-8F4D-6072-5CFF-1ACA802822C7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1992959" y="1007989"/>
            <a:ext cx="2093770" cy="371953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24F5EE0-4473-E9B0-F227-186DD8EA13CA}"/>
              </a:ext>
            </a:extLst>
          </p:cNvPr>
          <p:cNvSpPr txBox="1"/>
          <p:nvPr/>
        </p:nvSpPr>
        <p:spPr>
          <a:xfrm>
            <a:off x="2253836" y="316831"/>
            <a:ext cx="25758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F2750E"/>
                </a:solidFill>
                <a:latin typeface="Agency FB" panose="020B0503020202020204" pitchFamily="34" charset="0"/>
              </a:rPr>
              <a:t>EL ÉXODO:</a:t>
            </a:r>
          </a:p>
          <a:p>
            <a:r>
              <a:rPr lang="es-ES" sz="2000" b="1" dirty="0">
                <a:solidFill>
                  <a:srgbClr val="F2750E"/>
                </a:solidFill>
                <a:latin typeface="Agency FB" panose="020B0503020202020204" pitchFamily="34" charset="0"/>
              </a:rPr>
              <a:t>Viaje a la tierra prometida</a:t>
            </a:r>
          </a:p>
        </p:txBody>
      </p:sp>
    </p:spTree>
    <p:extLst>
      <p:ext uri="{BB962C8B-B14F-4D97-AF65-F5344CB8AC3E}">
        <p14:creationId xmlns:p14="http://schemas.microsoft.com/office/powerpoint/2010/main" val="2282517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3 Grupo">
            <a:extLst>
              <a:ext uri="{FF2B5EF4-FFF2-40B4-BE49-F238E27FC236}">
                <a16:creationId xmlns:a16="http://schemas.microsoft.com/office/drawing/2014/main" id="{ED4FBB78-152A-7B1D-2B86-0295E3C1F188}"/>
              </a:ext>
            </a:extLst>
          </p:cNvPr>
          <p:cNvGrpSpPr/>
          <p:nvPr/>
        </p:nvGrpSpPr>
        <p:grpSpPr>
          <a:xfrm rot="20410179">
            <a:off x="7243690" y="4356278"/>
            <a:ext cx="2925862" cy="2423234"/>
            <a:chOff x="10330029" y="3685530"/>
            <a:chExt cx="11325222" cy="8014054"/>
          </a:xfrm>
        </p:grpSpPr>
        <p:pic>
          <p:nvPicPr>
            <p:cNvPr id="18" name="Picture 8" descr="C:\Users\loren\Desktop\red.png">
              <a:extLst>
                <a:ext uri="{FF2B5EF4-FFF2-40B4-BE49-F238E27FC236}">
                  <a16:creationId xmlns:a16="http://schemas.microsoft.com/office/drawing/2014/main" id="{481D23A5-86D8-ED87-1CF6-1CFD35CC97F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965716" y="4197118"/>
              <a:ext cx="2689535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" descr="C:\Users\loren\Desktop\formas.png">
              <a:extLst>
                <a:ext uri="{FF2B5EF4-FFF2-40B4-BE49-F238E27FC236}">
                  <a16:creationId xmlns:a16="http://schemas.microsoft.com/office/drawing/2014/main" id="{1002F051-5736-66BB-62A9-B1B9FEDDA7F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68" t="44915" r="48810" b="31828"/>
            <a:stretch/>
          </p:blipFill>
          <p:spPr bwMode="auto">
            <a:xfrm>
              <a:off x="10330029" y="3685530"/>
              <a:ext cx="11034920" cy="8014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8" descr="C:\Users\loren\Desktop\red.png">
              <a:extLst>
                <a:ext uri="{FF2B5EF4-FFF2-40B4-BE49-F238E27FC236}">
                  <a16:creationId xmlns:a16="http://schemas.microsoft.com/office/drawing/2014/main" id="{A2BD6495-26BB-EC63-391B-1CC8A4A4BF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7822" y="419711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8" descr="C:\Users\loren\Desktop\red.png">
              <a:extLst>
                <a:ext uri="{FF2B5EF4-FFF2-40B4-BE49-F238E27FC236}">
                  <a16:creationId xmlns:a16="http://schemas.microsoft.com/office/drawing/2014/main" id="{3B89EC07-9D07-C591-6088-5A83B133FFC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301758" y="7767056"/>
              <a:ext cx="2689535" cy="2688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8" descr="C:\Users\loren\Desktop\red.png">
              <a:extLst>
                <a:ext uri="{FF2B5EF4-FFF2-40B4-BE49-F238E27FC236}">
                  <a16:creationId xmlns:a16="http://schemas.microsoft.com/office/drawing/2014/main" id="{395B1B8B-8700-2550-FEB4-993022B407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4079" y="545967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Imagen 24">
            <a:extLst>
              <a:ext uri="{FF2B5EF4-FFF2-40B4-BE49-F238E27FC236}">
                <a16:creationId xmlns:a16="http://schemas.microsoft.com/office/drawing/2014/main" id="{4B4D2B76-B14A-D26C-3F29-8191D741972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513640" y="-297383"/>
            <a:ext cx="1250944" cy="1900589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450AB52F-96F6-389B-1C3C-86CFCD4AEAF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88" y="-416"/>
            <a:ext cx="1668995" cy="1621035"/>
          </a:xfrm>
          <a:prstGeom prst="rect">
            <a:avLst/>
          </a:prstGeom>
        </p:spPr>
      </p:pic>
      <p:sp>
        <p:nvSpPr>
          <p:cNvPr id="27" name="CuadroTexto 26">
            <a:extLst>
              <a:ext uri="{FF2B5EF4-FFF2-40B4-BE49-F238E27FC236}">
                <a16:creationId xmlns:a16="http://schemas.microsoft.com/office/drawing/2014/main" id="{53F8B5AC-6C14-45D4-6311-7C8B7CA7ECD2}"/>
              </a:ext>
            </a:extLst>
          </p:cNvPr>
          <p:cNvSpPr txBox="1"/>
          <p:nvPr/>
        </p:nvSpPr>
        <p:spPr>
          <a:xfrm>
            <a:off x="9064212" y="6337628"/>
            <a:ext cx="2381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id="{85341F7D-9E2D-A949-D8C6-8EF49A479DA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29" name="CuadroTexto 28">
            <a:extLst>
              <a:ext uri="{FF2B5EF4-FFF2-40B4-BE49-F238E27FC236}">
                <a16:creationId xmlns:a16="http://schemas.microsoft.com/office/drawing/2014/main" id="{E34427F9-906A-9521-4389-2D6FCA9652B1}"/>
              </a:ext>
            </a:extLst>
          </p:cNvPr>
          <p:cNvSpPr txBox="1"/>
          <p:nvPr/>
        </p:nvSpPr>
        <p:spPr>
          <a:xfrm>
            <a:off x="835680" y="3186288"/>
            <a:ext cx="8867432" cy="260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lvl="0" indent="-347663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PE" sz="3200" b="1" dirty="0">
                <a:latin typeface="Arial" panose="020B0604020202020204" pitchFamily="34" charset="0"/>
                <a:cs typeface="Arial" panose="020B0604020202020204" pitchFamily="34" charset="0"/>
              </a:rPr>
              <a:t>En Madián</a:t>
            </a:r>
            <a:r>
              <a:rPr lang="es-PE" sz="3200" dirty="0">
                <a:latin typeface="Arial" panose="020B0604020202020204" pitchFamily="34" charset="0"/>
                <a:cs typeface="Arial" panose="020B0604020202020204" pitchFamily="34" charset="0"/>
              </a:rPr>
              <a:t>, con el oficio de pastor de ovejas, Dios lo educó para usarlo como libertador de su pueblo.</a:t>
            </a:r>
          </a:p>
          <a:p>
            <a:pPr marL="361950" lvl="0" indent="0">
              <a:spcBef>
                <a:spcPts val="400"/>
              </a:spcBef>
              <a:buNone/>
            </a:pPr>
            <a:r>
              <a:rPr lang="es-PE" sz="3200" dirty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PE" sz="3200" i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Qué necesitaba desaprender Moisés en Madián para estar listo para su llamado</a:t>
            </a:r>
            <a:r>
              <a:rPr lang="es-PE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0" name="Cuadro de texto 2">
            <a:extLst>
              <a:ext uri="{FF2B5EF4-FFF2-40B4-BE49-F238E27FC236}">
                <a16:creationId xmlns:a16="http://schemas.microsoft.com/office/drawing/2014/main" id="{7E3BCB52-8354-0976-9599-0F40BED8A8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Diagrama de flujo: proceso alternativo 12">
            <a:extLst>
              <a:ext uri="{FF2B5EF4-FFF2-40B4-BE49-F238E27FC236}">
                <a16:creationId xmlns:a16="http://schemas.microsoft.com/office/drawing/2014/main" id="{54627F53-3D81-D55B-AA04-FEC4E6719E5D}"/>
              </a:ext>
            </a:extLst>
          </p:cNvPr>
          <p:cNvSpPr/>
          <p:nvPr/>
        </p:nvSpPr>
        <p:spPr>
          <a:xfrm>
            <a:off x="1453832" y="2420782"/>
            <a:ext cx="3442364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ELPLAN DE DIOS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2" name="Diagrama de flujo: proceso alternativo 12">
            <a:extLst>
              <a:ext uri="{FF2B5EF4-FFF2-40B4-BE49-F238E27FC236}">
                <a16:creationId xmlns:a16="http://schemas.microsoft.com/office/drawing/2014/main" id="{53854164-1A0E-179B-BBB6-59D583B32F35}"/>
              </a:ext>
            </a:extLst>
          </p:cNvPr>
          <p:cNvSpPr/>
          <p:nvPr/>
        </p:nvSpPr>
        <p:spPr>
          <a:xfrm>
            <a:off x="835680" y="2420782"/>
            <a:ext cx="622538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3.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3" name="Imagen 32">
            <a:extLst>
              <a:ext uri="{FF2B5EF4-FFF2-40B4-BE49-F238E27FC236}">
                <a16:creationId xmlns:a16="http://schemas.microsoft.com/office/drawing/2014/main" id="{B9DA0805-FAF0-FD37-F1F5-1EE9A7EE99E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1992959" y="1007989"/>
            <a:ext cx="2093770" cy="371953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7A7E97E0-0BA9-CD21-A5FB-753EC79B6F7C}"/>
              </a:ext>
            </a:extLst>
          </p:cNvPr>
          <p:cNvSpPr txBox="1"/>
          <p:nvPr/>
        </p:nvSpPr>
        <p:spPr>
          <a:xfrm>
            <a:off x="2253836" y="316831"/>
            <a:ext cx="25758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F2750E"/>
                </a:solidFill>
                <a:latin typeface="Agency FB" panose="020B0503020202020204" pitchFamily="34" charset="0"/>
              </a:rPr>
              <a:t>EL ÉXODO:</a:t>
            </a:r>
          </a:p>
          <a:p>
            <a:r>
              <a:rPr lang="es-ES" sz="2000" b="1" dirty="0">
                <a:solidFill>
                  <a:srgbClr val="F2750E"/>
                </a:solidFill>
                <a:latin typeface="Agency FB" panose="020B0503020202020204" pitchFamily="34" charset="0"/>
              </a:rPr>
              <a:t>Viaje a la tierra prometida</a:t>
            </a:r>
          </a:p>
        </p:txBody>
      </p:sp>
    </p:spTree>
    <p:extLst>
      <p:ext uri="{BB962C8B-B14F-4D97-AF65-F5344CB8AC3E}">
        <p14:creationId xmlns:p14="http://schemas.microsoft.com/office/powerpoint/2010/main" val="2480553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3 Grupo">
            <a:extLst>
              <a:ext uri="{FF2B5EF4-FFF2-40B4-BE49-F238E27FC236}">
                <a16:creationId xmlns:a16="http://schemas.microsoft.com/office/drawing/2014/main" id="{0F1BCC30-F141-1482-0642-256079BBDF90}"/>
              </a:ext>
            </a:extLst>
          </p:cNvPr>
          <p:cNvGrpSpPr/>
          <p:nvPr/>
        </p:nvGrpSpPr>
        <p:grpSpPr>
          <a:xfrm rot="20410179">
            <a:off x="7243690" y="4356278"/>
            <a:ext cx="2925862" cy="2423234"/>
            <a:chOff x="10330029" y="3685530"/>
            <a:chExt cx="11325222" cy="8014054"/>
          </a:xfrm>
        </p:grpSpPr>
        <p:pic>
          <p:nvPicPr>
            <p:cNvPr id="18" name="Picture 8" descr="C:\Users\loren\Desktop\red.png">
              <a:extLst>
                <a:ext uri="{FF2B5EF4-FFF2-40B4-BE49-F238E27FC236}">
                  <a16:creationId xmlns:a16="http://schemas.microsoft.com/office/drawing/2014/main" id="{CF8E45CA-19F0-D855-9243-6593275A1DE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965716" y="4197118"/>
              <a:ext cx="2689535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" descr="C:\Users\loren\Desktop\formas.png">
              <a:extLst>
                <a:ext uri="{FF2B5EF4-FFF2-40B4-BE49-F238E27FC236}">
                  <a16:creationId xmlns:a16="http://schemas.microsoft.com/office/drawing/2014/main" id="{A8017783-9E6E-8A17-E0DB-1A5A030331C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68" t="44915" r="48810" b="31828"/>
            <a:stretch/>
          </p:blipFill>
          <p:spPr bwMode="auto">
            <a:xfrm>
              <a:off x="10330029" y="3685530"/>
              <a:ext cx="11034920" cy="8014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8" descr="C:\Users\loren\Desktop\red.png">
              <a:extLst>
                <a:ext uri="{FF2B5EF4-FFF2-40B4-BE49-F238E27FC236}">
                  <a16:creationId xmlns:a16="http://schemas.microsoft.com/office/drawing/2014/main" id="{491CE2FA-62FA-F08E-EEAF-166DD6EE49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7822" y="419711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8" descr="C:\Users\loren\Desktop\red.png">
              <a:extLst>
                <a:ext uri="{FF2B5EF4-FFF2-40B4-BE49-F238E27FC236}">
                  <a16:creationId xmlns:a16="http://schemas.microsoft.com/office/drawing/2014/main" id="{FB8C3BB5-5252-3873-2B76-F95F7CD8C2F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301758" y="7767056"/>
              <a:ext cx="2689535" cy="2688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8" descr="C:\Users\loren\Desktop\red.png">
              <a:extLst>
                <a:ext uri="{FF2B5EF4-FFF2-40B4-BE49-F238E27FC236}">
                  <a16:creationId xmlns:a16="http://schemas.microsoft.com/office/drawing/2014/main" id="{34E6339B-4DD2-96C6-2B55-918C49EFA8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4079" y="545967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Imagen 24">
            <a:extLst>
              <a:ext uri="{FF2B5EF4-FFF2-40B4-BE49-F238E27FC236}">
                <a16:creationId xmlns:a16="http://schemas.microsoft.com/office/drawing/2014/main" id="{37419CB5-5EAD-3217-CFF7-0C9E966D306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513640" y="-297383"/>
            <a:ext cx="1250944" cy="1900589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536B9733-10C9-78BE-F729-F7F17CE984F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88" y="-416"/>
            <a:ext cx="1668995" cy="1621035"/>
          </a:xfrm>
          <a:prstGeom prst="rect">
            <a:avLst/>
          </a:prstGeom>
        </p:spPr>
      </p:pic>
      <p:sp>
        <p:nvSpPr>
          <p:cNvPr id="27" name="CuadroTexto 26">
            <a:extLst>
              <a:ext uri="{FF2B5EF4-FFF2-40B4-BE49-F238E27FC236}">
                <a16:creationId xmlns:a16="http://schemas.microsoft.com/office/drawing/2014/main" id="{0E4BA327-CFC4-1BBC-4E2B-CE0F19707CB6}"/>
              </a:ext>
            </a:extLst>
          </p:cNvPr>
          <p:cNvSpPr txBox="1"/>
          <p:nvPr/>
        </p:nvSpPr>
        <p:spPr>
          <a:xfrm>
            <a:off x="9064212" y="6337628"/>
            <a:ext cx="2381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id="{281F6B25-8404-3486-263B-BF255BEF157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29" name="CuadroTexto 28">
            <a:extLst>
              <a:ext uri="{FF2B5EF4-FFF2-40B4-BE49-F238E27FC236}">
                <a16:creationId xmlns:a16="http://schemas.microsoft.com/office/drawing/2014/main" id="{7F621E55-C596-8639-6576-8F582461D33D}"/>
              </a:ext>
            </a:extLst>
          </p:cNvPr>
          <p:cNvSpPr txBox="1"/>
          <p:nvPr/>
        </p:nvSpPr>
        <p:spPr>
          <a:xfrm>
            <a:off x="835680" y="3186288"/>
            <a:ext cx="886743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indent="-347663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Después de 40 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años en Madián</a:t>
            </a:r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, Dios llamó a Moisés. 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Ya no era el príncipe impulsivo de Egipto, sino un siervo moldeado por el desierto. </a:t>
            </a:r>
            <a:r>
              <a:rPr lang="es-ES" sz="3200" u="sng" dirty="0">
                <a:latin typeface="Arial" panose="020B0604020202020204" pitchFamily="34" charset="0"/>
                <a:cs typeface="Arial" panose="020B0604020202020204" pitchFamily="34" charset="0"/>
              </a:rPr>
              <a:t>Estaba listo para obedecer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PE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Cuadro de texto 2">
            <a:extLst>
              <a:ext uri="{FF2B5EF4-FFF2-40B4-BE49-F238E27FC236}">
                <a16:creationId xmlns:a16="http://schemas.microsoft.com/office/drawing/2014/main" id="{4142844C-EED6-5C92-675A-B4DE5745DD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Diagrama de flujo: proceso alternativo 12">
            <a:extLst>
              <a:ext uri="{FF2B5EF4-FFF2-40B4-BE49-F238E27FC236}">
                <a16:creationId xmlns:a16="http://schemas.microsoft.com/office/drawing/2014/main" id="{DA5CA65E-3616-82BF-DA0A-A5DCD54726E6}"/>
              </a:ext>
            </a:extLst>
          </p:cNvPr>
          <p:cNvSpPr/>
          <p:nvPr/>
        </p:nvSpPr>
        <p:spPr>
          <a:xfrm>
            <a:off x="1453832" y="2420782"/>
            <a:ext cx="3442364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ELPLAN DE DIOS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2" name="Diagrama de flujo: proceso alternativo 12">
            <a:extLst>
              <a:ext uri="{FF2B5EF4-FFF2-40B4-BE49-F238E27FC236}">
                <a16:creationId xmlns:a16="http://schemas.microsoft.com/office/drawing/2014/main" id="{C75569B5-19EB-39EE-104F-FF0D4DF68335}"/>
              </a:ext>
            </a:extLst>
          </p:cNvPr>
          <p:cNvSpPr/>
          <p:nvPr/>
        </p:nvSpPr>
        <p:spPr>
          <a:xfrm>
            <a:off x="835680" y="2420782"/>
            <a:ext cx="622538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3.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3" name="Imagen 32">
            <a:extLst>
              <a:ext uri="{FF2B5EF4-FFF2-40B4-BE49-F238E27FC236}">
                <a16:creationId xmlns:a16="http://schemas.microsoft.com/office/drawing/2014/main" id="{E99AAC56-1794-E432-9D1C-D206CF43044C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1992959" y="1007989"/>
            <a:ext cx="2093770" cy="371953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DFED5979-DCBF-0A17-99BB-978C6DD4F2C1}"/>
              </a:ext>
            </a:extLst>
          </p:cNvPr>
          <p:cNvSpPr txBox="1"/>
          <p:nvPr/>
        </p:nvSpPr>
        <p:spPr>
          <a:xfrm>
            <a:off x="2253836" y="316831"/>
            <a:ext cx="25758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F2750E"/>
                </a:solidFill>
                <a:latin typeface="Agency FB" panose="020B0503020202020204" pitchFamily="34" charset="0"/>
              </a:rPr>
              <a:t>EL ÉXODO:</a:t>
            </a:r>
          </a:p>
          <a:p>
            <a:r>
              <a:rPr lang="es-ES" sz="2000" b="1" dirty="0">
                <a:solidFill>
                  <a:srgbClr val="F2750E"/>
                </a:solidFill>
                <a:latin typeface="Agency FB" panose="020B0503020202020204" pitchFamily="34" charset="0"/>
              </a:rPr>
              <a:t>Viaje a la tierra prometida</a:t>
            </a:r>
          </a:p>
        </p:txBody>
      </p:sp>
    </p:spTree>
    <p:extLst>
      <p:ext uri="{BB962C8B-B14F-4D97-AF65-F5344CB8AC3E}">
        <p14:creationId xmlns:p14="http://schemas.microsoft.com/office/powerpoint/2010/main" val="20366655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513640" y="-297383"/>
            <a:ext cx="1250944" cy="190058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1D87C8C-8B3D-40C2-9E6B-CAEEEF91FD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88" y="-416"/>
            <a:ext cx="1668995" cy="162103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EA9CD7C-A8E9-4FCA-A336-78C578A1F7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366" y="1648887"/>
            <a:ext cx="6247692" cy="523153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98E40DDF-4D8F-494B-9357-BBADF8597765}"/>
              </a:ext>
            </a:extLst>
          </p:cNvPr>
          <p:cNvSpPr txBox="1"/>
          <p:nvPr/>
        </p:nvSpPr>
        <p:spPr>
          <a:xfrm>
            <a:off x="9064212" y="6337628"/>
            <a:ext cx="2381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EF31C202-D706-4509-9A93-5D0909BCC1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88" y="1726332"/>
            <a:ext cx="3361049" cy="869169"/>
          </a:xfrm>
          <a:prstGeom prst="rect">
            <a:avLst/>
          </a:prstGeom>
        </p:spPr>
      </p:pic>
      <p:sp>
        <p:nvSpPr>
          <p:cNvPr id="15" name="Cuadro de texto 2">
            <a:extLst>
              <a:ext uri="{FF2B5EF4-FFF2-40B4-BE49-F238E27FC236}">
                <a16:creationId xmlns:a16="http://schemas.microsoft.com/office/drawing/2014/main" id="{D51D5CDC-C2D9-42C2-827A-032F3F7646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9094" y="1647013"/>
            <a:ext cx="4258220" cy="671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rgbClr val="E62271"/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</a:t>
            </a:r>
            <a:r>
              <a:rPr lang="es-PE" sz="4400" b="1" i="1" dirty="0">
                <a:solidFill>
                  <a:srgbClr val="E62271"/>
                </a:solidFill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sentir</a:t>
            </a:r>
            <a:r>
              <a:rPr lang="es-PE" sz="4400" b="1" i="1" dirty="0">
                <a:solidFill>
                  <a:srgbClr val="E62271"/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s-PE" sz="2800" dirty="0">
              <a:solidFill>
                <a:srgbClr val="E6227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BB7CD108-FCE4-4039-B4B0-0FC99AB0B3B7}"/>
              </a:ext>
            </a:extLst>
          </p:cNvPr>
          <p:cNvSpPr txBox="1"/>
          <p:nvPr/>
        </p:nvSpPr>
        <p:spPr>
          <a:xfrm>
            <a:off x="1077384" y="2745427"/>
            <a:ext cx="911418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acuerdo a </a:t>
            </a:r>
            <a:r>
              <a:rPr lang="es-E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Romanos 8: 28</a:t>
            </a:r>
            <a:r>
              <a:rPr lang="es-E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¿</a:t>
            </a:r>
            <a:r>
              <a:rPr lang="es-ES" sz="32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podemos sacar algo de bueno de las dificultades</a:t>
            </a:r>
            <a:r>
              <a:rPr lang="es-E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s-E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Cuándo los decretos humanos van en contra de los principios divinos, ¿</a:t>
            </a:r>
            <a:r>
              <a:rPr lang="es-ES" sz="32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debemos hacer</a:t>
            </a:r>
            <a:r>
              <a:rPr lang="es-E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s-E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ES" sz="32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Qué de bueno trajo el desierto en la vida de Moisés</a:t>
            </a:r>
            <a:r>
              <a:rPr lang="es-E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1992959" y="1007989"/>
            <a:ext cx="2093770" cy="371953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5BE3603F-14EF-649D-1561-D194DE53659B}"/>
              </a:ext>
            </a:extLst>
          </p:cNvPr>
          <p:cNvSpPr txBox="1"/>
          <p:nvPr/>
        </p:nvSpPr>
        <p:spPr>
          <a:xfrm>
            <a:off x="2253836" y="316831"/>
            <a:ext cx="25758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F2750E"/>
                </a:solidFill>
                <a:latin typeface="Agency FB" panose="020B0503020202020204" pitchFamily="34" charset="0"/>
              </a:rPr>
              <a:t>EL ÉXODO:</a:t>
            </a:r>
          </a:p>
          <a:p>
            <a:r>
              <a:rPr lang="es-ES" sz="2000" b="1" dirty="0">
                <a:solidFill>
                  <a:srgbClr val="F2750E"/>
                </a:solidFill>
                <a:latin typeface="Agency FB" panose="020B0503020202020204" pitchFamily="34" charset="0"/>
              </a:rPr>
              <a:t>Viaje a la tierra prometida</a:t>
            </a:r>
          </a:p>
        </p:txBody>
      </p:sp>
    </p:spTree>
    <p:extLst>
      <p:ext uri="{BB962C8B-B14F-4D97-AF65-F5344CB8AC3E}">
        <p14:creationId xmlns:p14="http://schemas.microsoft.com/office/powerpoint/2010/main" val="635948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513640" y="-297383"/>
            <a:ext cx="1250944" cy="190058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06DB126-92B8-4EBD-9ECB-D947F66CCE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88" y="-416"/>
            <a:ext cx="1668995" cy="1621035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A5A94B4F-DA80-47F3-93D9-95566B746B94}"/>
              </a:ext>
            </a:extLst>
          </p:cNvPr>
          <p:cNvSpPr txBox="1"/>
          <p:nvPr/>
        </p:nvSpPr>
        <p:spPr>
          <a:xfrm>
            <a:off x="8905875" y="6337628"/>
            <a:ext cx="25395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2000" b="1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A613472C-A40D-4B81-A796-B6A8DC0B8B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54" y="1590444"/>
            <a:ext cx="3328598" cy="1011468"/>
          </a:xfrm>
          <a:prstGeom prst="rect">
            <a:avLst/>
          </a:prstGeom>
        </p:spPr>
      </p:pic>
      <p:sp>
        <p:nvSpPr>
          <p:cNvPr id="13" name="Cuadro de texto 2">
            <a:extLst>
              <a:ext uri="{FF2B5EF4-FFF2-40B4-BE49-F238E27FC236}">
                <a16:creationId xmlns:a16="http://schemas.microsoft.com/office/drawing/2014/main" id="{9D32AE90-9A3F-42B3-9347-2A5C6ABEC3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1493" y="1637947"/>
            <a:ext cx="4236449" cy="671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rgbClr val="9D0720"/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</a:t>
            </a:r>
            <a:r>
              <a:rPr lang="es-PE" sz="4400" b="1" i="1" dirty="0">
                <a:solidFill>
                  <a:srgbClr val="9D0720"/>
                </a:solidFill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hacer</a:t>
            </a:r>
            <a:r>
              <a:rPr lang="es-PE" sz="4400" b="1" i="1" dirty="0">
                <a:solidFill>
                  <a:srgbClr val="9D0720"/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s-PE" sz="2800" dirty="0">
              <a:solidFill>
                <a:srgbClr val="9D072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Y dígame ¿qué se supone que debo hacer? | Grandes Pymes">
            <a:extLst>
              <a:ext uri="{FF2B5EF4-FFF2-40B4-BE49-F238E27FC236}">
                <a16:creationId xmlns:a16="http://schemas.microsoft.com/office/drawing/2014/main" id="{454B2F21-B121-4764-AFDA-9B89A40D9B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2626" b="91392" l="19193" r="79654">
                        <a14:foregroundMark x1="34267" y1="33859" x2="34267" y2="33859"/>
                        <a14:foregroundMark x1="38797" y1="21808" x2="38797" y2="21808"/>
                        <a14:foregroundMark x1="33773" y1="19656" x2="24300" y2="34864"/>
                        <a14:foregroundMark x1="37974" y1="32712" x2="42586" y2="53515"/>
                        <a14:foregroundMark x1="32208" y1="11765" x2="40774" y2="12912"/>
                        <a14:foregroundMark x1="40774" y1="12912" x2="41021" y2="12626"/>
                        <a14:foregroundMark x1="22241" y1="29555" x2="21829" y2="45050"/>
                        <a14:foregroundMark x1="21829" y1="45050" x2="20923" y2="52798"/>
                        <a14:foregroundMark x1="20923" y1="52798" x2="21252" y2="57819"/>
                        <a14:foregroundMark x1="26524" y1="43615" x2="27018" y2="58250"/>
                        <a14:foregroundMark x1="19193" y1="48637" x2="19193" y2="48637"/>
                        <a14:foregroundMark x1="55766" y1="87231" x2="61203" y2="87374"/>
                        <a14:foregroundMark x1="57990" y1="91392" x2="57990" y2="91392"/>
                        <a14:foregroundMark x1="68204" y1="23673" x2="68204" y2="23673"/>
                        <a14:foregroundMark x1="69852" y1="23386" x2="71499" y2="25968"/>
                        <a14:foregroundMark x1="68699" y1="21664" x2="68699" y2="21664"/>
                        <a14:foregroundMark x1="68122" y1="21377" x2="68122" y2="21377"/>
                        <a14:foregroundMark x1="67051" y1="21951" x2="67051" y2="21951"/>
                        <a14:foregroundMark x1="67216" y1="21521" x2="67216" y2="21521"/>
                        <a14:foregroundMark x1="70346" y1="22382" x2="70346" y2="22382"/>
                        <a14:foregroundMark x1="71005" y1="23099" x2="71005" y2="23099"/>
                        <a14:foregroundMark x1="71499" y1="23242" x2="71499" y2="23242"/>
                        <a14:foregroundMark x1="69522" y1="21521" x2="69522" y2="21521"/>
                        <a14:foregroundMark x1="70264" y1="22382" x2="70264" y2="22382"/>
                        <a14:foregroundMark x1="70016" y1="22382" x2="70016" y2="22382"/>
                        <a14:foregroundMark x1="70840" y1="22382" x2="70840" y2="22382"/>
                        <a14:foregroundMark x1="70099" y1="21808" x2="70099" y2="21808"/>
                        <a14:foregroundMark x1="66722" y1="21664" x2="66722" y2="21664"/>
                        <a14:foregroundMark x1="66392" y1="21664" x2="66392" y2="21664"/>
                        <a14:foregroundMark x1="67628" y1="21377" x2="67628" y2="21377"/>
                        <a14:foregroundMark x1="68699" y1="21234" x2="68699" y2="21234"/>
                        <a14:foregroundMark x1="69275" y1="21377" x2="69275" y2="21377"/>
                        <a14:foregroundMark x1="69852" y1="21664" x2="69852" y2="21664"/>
                        <a14:foregroundMark x1="67298" y1="21521" x2="67298" y2="21521"/>
                        <a14:foregroundMark x1="76606" y1="74319" x2="76606" y2="74319"/>
                        <a14:foregroundMark x1="79654" y1="73458" x2="79654" y2="73458"/>
                        <a14:backgroundMark x1="66310" y1="21234" x2="66310" y2="21234"/>
                        <a14:backgroundMark x1="40198" y1="84362" x2="40198" y2="84362"/>
                        <a14:backgroundMark x1="31713" y1="80918" x2="31713" y2="809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09" t="8089" r="19088" b="5835"/>
          <a:stretch/>
        </p:blipFill>
        <p:spPr bwMode="auto">
          <a:xfrm rot="925058">
            <a:off x="8274228" y="2798728"/>
            <a:ext cx="3242256" cy="2555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BFEC4D5E-6BAC-403D-A9D5-AB858C360D21}"/>
              </a:ext>
            </a:extLst>
          </p:cNvPr>
          <p:cNvSpPr txBox="1"/>
          <p:nvPr/>
        </p:nvSpPr>
        <p:spPr>
          <a:xfrm>
            <a:off x="923925" y="2880037"/>
            <a:ext cx="7589760" cy="2978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1338" indent="-541338">
              <a:lnSpc>
                <a:spcPct val="107000"/>
              </a:lnSpc>
              <a:spcAft>
                <a:spcPts val="600"/>
              </a:spcAft>
              <a:buBlip>
                <a:blip r:embed="rId7"/>
              </a:buBlip>
            </a:pPr>
            <a:r>
              <a:rPr lang="es-E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CONFIA </a:t>
            </a:r>
            <a:r>
              <a:rPr lang="es-E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que Dios esta obrando para nuestro favor.</a:t>
            </a:r>
          </a:p>
          <a:p>
            <a:pPr marL="541338" indent="-541338">
              <a:lnSpc>
                <a:spcPct val="107000"/>
              </a:lnSpc>
              <a:spcAft>
                <a:spcPts val="600"/>
              </a:spcAft>
              <a:buBlip>
                <a:blip r:embed="rId7"/>
              </a:buBlip>
            </a:pPr>
            <a:r>
              <a:rPr lang="es-E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COMPARTE </a:t>
            </a:r>
            <a:r>
              <a:rPr lang="es-E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otros lo que has aprendido de la lección de esta semana.</a:t>
            </a:r>
            <a:endParaRPr lang="es-ES" sz="4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1338" lvl="0" indent="-541338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Blip>
                <a:blip r:embed="rId7"/>
              </a:buBlip>
            </a:pPr>
            <a:r>
              <a:rPr lang="es-E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DEJES</a:t>
            </a:r>
            <a:r>
              <a:rPr lang="es-E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fortalecer el hábito de leer cada día tu Biblia y tu lección.</a:t>
            </a:r>
            <a:endParaRPr lang="es-PE" sz="28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1992959" y="1007989"/>
            <a:ext cx="2093770" cy="371953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9D4F3E8-EAA4-3308-B27F-1480A45BC0E5}"/>
              </a:ext>
            </a:extLst>
          </p:cNvPr>
          <p:cNvSpPr txBox="1"/>
          <p:nvPr/>
        </p:nvSpPr>
        <p:spPr>
          <a:xfrm>
            <a:off x="2253836" y="316831"/>
            <a:ext cx="23015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F2750E"/>
                </a:solidFill>
                <a:latin typeface="Agency FB" panose="020B0503020202020204" pitchFamily="34" charset="0"/>
              </a:rPr>
              <a:t>EL ÉXODO:</a:t>
            </a:r>
          </a:p>
          <a:p>
            <a:r>
              <a:rPr lang="es-ES" b="1" dirty="0">
                <a:solidFill>
                  <a:srgbClr val="F2750E"/>
                </a:solidFill>
                <a:latin typeface="Agency FB" panose="020B0503020202020204" pitchFamily="34" charset="0"/>
              </a:rPr>
              <a:t>Viaje a la tierra prometida</a:t>
            </a:r>
          </a:p>
        </p:txBody>
      </p:sp>
    </p:spTree>
    <p:extLst>
      <p:ext uri="{BB962C8B-B14F-4D97-AF65-F5344CB8AC3E}">
        <p14:creationId xmlns:p14="http://schemas.microsoft.com/office/powerpoint/2010/main" val="1656230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BBE4AF8-81DC-4674-838F-DAD51E0489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686" y="1787525"/>
            <a:ext cx="4465629" cy="1290447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1690E1B0-6495-45B9-82D6-892260F41EAD}"/>
              </a:ext>
            </a:extLst>
          </p:cNvPr>
          <p:cNvSpPr txBox="1"/>
          <p:nvPr/>
        </p:nvSpPr>
        <p:spPr>
          <a:xfrm>
            <a:off x="1686757" y="3353229"/>
            <a:ext cx="82469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“Los israelitas, gimiendo a causa de la servidumbre, clamaron, y su clamor subió hasta Dios con motivo de su servidumbre. Dios oyó su gemido, y se acordó de su pacto con Abraham, Isaac y Jacob. Y miró Dios a los israelitas y reconoció su condición” (</a:t>
            </a:r>
            <a:r>
              <a:rPr lang="es-ES" sz="2800" b="1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Éxo</a:t>
            </a:r>
            <a:r>
              <a:rPr lang="es-ES" sz="28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. 2: 23 - 25).</a:t>
            </a:r>
            <a:endParaRPr lang="es-PE" sz="2800" b="1" dirty="0">
              <a:solidFill>
                <a:srgbClr val="00206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71E5A64-304B-4C44-8DFB-7E019CB1BEDD}"/>
              </a:ext>
            </a:extLst>
          </p:cNvPr>
          <p:cNvSpPr txBox="1"/>
          <p:nvPr/>
        </p:nvSpPr>
        <p:spPr>
          <a:xfrm>
            <a:off x="9064212" y="6337628"/>
            <a:ext cx="2381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268172" y="1114525"/>
            <a:ext cx="2093770" cy="371953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513640" y="-297383"/>
            <a:ext cx="1250944" cy="1900589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A7B899A2-B4F2-4434-884D-DB846016A9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88" y="-416"/>
            <a:ext cx="1900589" cy="1845974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FF9104F6-60AF-4F3B-B345-9CABC6805806}"/>
              </a:ext>
            </a:extLst>
          </p:cNvPr>
          <p:cNvSpPr txBox="1"/>
          <p:nvPr/>
        </p:nvSpPr>
        <p:spPr>
          <a:xfrm>
            <a:off x="2253836" y="316831"/>
            <a:ext cx="25758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F2750E"/>
                </a:solidFill>
                <a:latin typeface="Agency FB" panose="020B0503020202020204" pitchFamily="34" charset="0"/>
              </a:rPr>
              <a:t>EL ÉXODO:</a:t>
            </a:r>
          </a:p>
          <a:p>
            <a:r>
              <a:rPr lang="es-ES" sz="2000" b="1" dirty="0">
                <a:solidFill>
                  <a:srgbClr val="F2750E"/>
                </a:solidFill>
                <a:latin typeface="Agency FB" panose="020B0503020202020204" pitchFamily="34" charset="0"/>
              </a:rPr>
              <a:t>Viaje a la tierra prometida</a:t>
            </a:r>
          </a:p>
        </p:txBody>
      </p:sp>
    </p:spTree>
    <p:extLst>
      <p:ext uri="{BB962C8B-B14F-4D97-AF65-F5344CB8AC3E}">
        <p14:creationId xmlns:p14="http://schemas.microsoft.com/office/powerpoint/2010/main" val="2447838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>
            <a:extLst>
              <a:ext uri="{FF2B5EF4-FFF2-40B4-BE49-F238E27FC236}">
                <a16:creationId xmlns:a16="http://schemas.microsoft.com/office/drawing/2014/main" id="{56CA3D25-9F97-48EC-BEB3-E3109A5F37DC}"/>
              </a:ext>
            </a:extLst>
          </p:cNvPr>
          <p:cNvSpPr txBox="1"/>
          <p:nvPr/>
        </p:nvSpPr>
        <p:spPr>
          <a:xfrm>
            <a:off x="9064212" y="6337628"/>
            <a:ext cx="2381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F3A36029-0D90-41A0-B637-12D7551B54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03" y="1716717"/>
            <a:ext cx="3370324" cy="1023006"/>
          </a:xfrm>
          <a:prstGeom prst="rect">
            <a:avLst/>
          </a:prstGeom>
        </p:spPr>
      </p:pic>
      <p:pic>
        <p:nvPicPr>
          <p:cNvPr id="1026" name="Picture 2" descr="Pregunta cartel grabado hombre, mujer pensante, diverso, micrófono png |  PNGEgg">
            <a:extLst>
              <a:ext uri="{FF2B5EF4-FFF2-40B4-BE49-F238E27FC236}">
                <a16:creationId xmlns:a16="http://schemas.microsoft.com/office/drawing/2014/main" id="{967910E5-CECE-4FF0-AEF4-846EEA5FA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4556">
                        <a14:foregroundMark x1="73778" y1="24833" x2="73778" y2="24833"/>
                        <a14:foregroundMark x1="86111" y1="13667" x2="86111" y2="13667"/>
                        <a14:foregroundMark x1="89889" y1="13500" x2="89889" y2="13500"/>
                        <a14:foregroundMark x1="94556" y1="16500" x2="94556" y2="16500"/>
                        <a14:foregroundMark x1="89667" y1="61500" x2="89667" y2="61500"/>
                        <a14:foregroundMark x1="80000" y1="56833" x2="80000" y2="56833"/>
                        <a14:foregroundMark x1="61444" y1="12500" x2="61444" y2="12500"/>
                        <a14:foregroundMark x1="52667" y1="16167" x2="52667" y2="16167"/>
                        <a14:backgroundMark x1="51889" y1="17000" x2="51889" y2="1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923" y="32966"/>
            <a:ext cx="4783196" cy="3188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1433B3AC-D53A-45A7-838E-F6B11151A392}"/>
              </a:ext>
            </a:extLst>
          </p:cNvPr>
          <p:cNvSpPr txBox="1"/>
          <p:nvPr/>
        </p:nvSpPr>
        <p:spPr>
          <a:xfrm>
            <a:off x="1207363" y="2704302"/>
            <a:ext cx="983211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447800">
              <a:spcBef>
                <a:spcPts val="600"/>
              </a:spcBef>
            </a:pPr>
            <a:r>
              <a:rPr lang="es-ES" sz="2600" b="1" dirty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ES" sz="26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 nacer la esperanza en medio de la opresión</a:t>
            </a:r>
            <a:r>
              <a:rPr lang="es-ES" sz="26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br>
              <a:rPr lang="es-ES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600" dirty="0">
                <a:latin typeface="Arial" panose="020B0604020202020204" pitchFamily="34" charset="0"/>
                <a:cs typeface="Arial" panose="020B0604020202020204" pitchFamily="34" charset="0"/>
              </a:rPr>
              <a:t>Cuando todo parecía oscuridad para Israel, cuando los decretos de muerte cubrían cada hogar hebreo, </a:t>
            </a:r>
            <a:r>
              <a:rPr lang="es-ES" sz="2600" b="1" dirty="0">
                <a:latin typeface="Arial" panose="020B0604020202020204" pitchFamily="34" charset="0"/>
                <a:cs typeface="Arial" panose="020B0604020202020204" pitchFamily="34" charset="0"/>
              </a:rPr>
              <a:t>Dios estaba tejiendo en secreto el nacimiento de un libertador</a:t>
            </a:r>
            <a:r>
              <a:rPr lang="es-ES" sz="2600" dirty="0">
                <a:latin typeface="Arial" panose="020B0604020202020204" pitchFamily="34" charset="0"/>
                <a:cs typeface="Arial" panose="020B0604020202020204" pitchFamily="34" charset="0"/>
              </a:rPr>
              <a:t>. ¿</a:t>
            </a:r>
            <a:r>
              <a:rPr lang="es-ES" sz="2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Será que, en tus momentos más oscuros, Dios también está levantando algo grande</a:t>
            </a:r>
            <a:r>
              <a:rPr lang="es-ES" sz="2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defTabSz="1447800">
              <a:spcBef>
                <a:spcPts val="600"/>
              </a:spcBef>
            </a:pPr>
            <a:r>
              <a:rPr lang="es-ES" sz="2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 repasar la lección de esta semana </a:t>
            </a:r>
            <a:r>
              <a:rPr lang="es-ES" sz="2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veremos la mano providencial de Dios guiando a su pueblo, aún cuando las cosas están llenas de incertidumbre.</a:t>
            </a:r>
            <a:endParaRPr lang="es-PE" sz="26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447800">
              <a:spcBef>
                <a:spcPts val="600"/>
              </a:spcBef>
            </a:pPr>
            <a:endParaRPr lang="es-ES" sz="26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513640" y="-297383"/>
            <a:ext cx="1250944" cy="1900589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A7B899A2-B4F2-4434-884D-DB846016A9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88" y="-416"/>
            <a:ext cx="1900589" cy="1845974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028466" y="1114525"/>
            <a:ext cx="2093770" cy="371953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05B5ABCC-40CE-342A-815C-369F7F65B596}"/>
              </a:ext>
            </a:extLst>
          </p:cNvPr>
          <p:cNvSpPr txBox="1"/>
          <p:nvPr/>
        </p:nvSpPr>
        <p:spPr>
          <a:xfrm>
            <a:off x="2253836" y="316831"/>
            <a:ext cx="25758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F2750E"/>
                </a:solidFill>
                <a:latin typeface="Agency FB" panose="020B0503020202020204" pitchFamily="34" charset="0"/>
              </a:rPr>
              <a:t>EL ÉXODO:</a:t>
            </a:r>
          </a:p>
          <a:p>
            <a:r>
              <a:rPr lang="es-ES" sz="2000" b="1" dirty="0">
                <a:solidFill>
                  <a:srgbClr val="F2750E"/>
                </a:solidFill>
                <a:latin typeface="Agency FB" panose="020B0503020202020204" pitchFamily="34" charset="0"/>
              </a:rPr>
              <a:t>Viaje a la tierra prometida</a:t>
            </a:r>
          </a:p>
        </p:txBody>
      </p:sp>
    </p:spTree>
    <p:extLst>
      <p:ext uri="{BB962C8B-B14F-4D97-AF65-F5344CB8AC3E}">
        <p14:creationId xmlns:p14="http://schemas.microsoft.com/office/powerpoint/2010/main" val="1370675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513640" y="-297383"/>
            <a:ext cx="1250944" cy="1900589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488EDAE1-941C-4A68-BD26-6B6B36DD967F}"/>
              </a:ext>
            </a:extLst>
          </p:cNvPr>
          <p:cNvSpPr txBox="1"/>
          <p:nvPr/>
        </p:nvSpPr>
        <p:spPr>
          <a:xfrm>
            <a:off x="9064212" y="6337628"/>
            <a:ext cx="2381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80C2EA84-07CF-4212-AD81-00993DC931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731050"/>
            <a:ext cx="3370325" cy="926857"/>
          </a:xfrm>
          <a:prstGeom prst="rect">
            <a:avLst/>
          </a:prstGeom>
        </p:spPr>
      </p:pic>
      <p:sp>
        <p:nvSpPr>
          <p:cNvPr id="13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2713877" y="2941287"/>
            <a:ext cx="3919679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UN GIRO INESPERADO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A6585578-3218-4AEC-B3A2-0A53056751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88" y="-416"/>
            <a:ext cx="1668995" cy="1621035"/>
          </a:xfrm>
          <a:prstGeom prst="rect">
            <a:avLst/>
          </a:prstGeom>
        </p:spPr>
      </p:pic>
      <p:sp>
        <p:nvSpPr>
          <p:cNvPr id="14" name="Cuadro de texto 2">
            <a:extLst>
              <a:ext uri="{FF2B5EF4-FFF2-40B4-BE49-F238E27FC236}">
                <a16:creationId xmlns:a16="http://schemas.microsoft.com/office/drawing/2014/main" id="{EF1D0D82-13AE-4744-AC4B-6830FBD561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632856"/>
            <a:ext cx="4290877" cy="906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2029085" y="2941287"/>
            <a:ext cx="684792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1.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2704410" y="4035545"/>
            <a:ext cx="4984864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EL NACIMIENTO DE MOISÉS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2019616" y="4035545"/>
            <a:ext cx="684792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2.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2713877" y="5122512"/>
            <a:ext cx="3528981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EL PLAN DE DIOS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2029085" y="5122512"/>
            <a:ext cx="684792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3.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1992959" y="1007989"/>
            <a:ext cx="2093770" cy="371953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CBBDFDAE-89E3-55E6-57B4-85950E2839C2}"/>
              </a:ext>
            </a:extLst>
          </p:cNvPr>
          <p:cNvSpPr txBox="1"/>
          <p:nvPr/>
        </p:nvSpPr>
        <p:spPr>
          <a:xfrm>
            <a:off x="2253836" y="316831"/>
            <a:ext cx="25758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F2750E"/>
                </a:solidFill>
                <a:latin typeface="Agency FB" panose="020B0503020202020204" pitchFamily="34" charset="0"/>
              </a:rPr>
              <a:t>EL ÉXODO:</a:t>
            </a:r>
          </a:p>
          <a:p>
            <a:r>
              <a:rPr lang="es-ES" sz="2000" b="1" dirty="0">
                <a:solidFill>
                  <a:srgbClr val="F2750E"/>
                </a:solidFill>
                <a:latin typeface="Agency FB" panose="020B0503020202020204" pitchFamily="34" charset="0"/>
              </a:rPr>
              <a:t>Viaje a la tierra prometida</a:t>
            </a:r>
          </a:p>
        </p:txBody>
      </p:sp>
    </p:spTree>
    <p:extLst>
      <p:ext uri="{BB962C8B-B14F-4D97-AF65-F5344CB8AC3E}">
        <p14:creationId xmlns:p14="http://schemas.microsoft.com/office/powerpoint/2010/main" val="1233422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20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 rot="20410179">
            <a:off x="7243690" y="4356278"/>
            <a:ext cx="2925862" cy="2423234"/>
            <a:chOff x="10330029" y="3685530"/>
            <a:chExt cx="11325222" cy="8014054"/>
          </a:xfrm>
        </p:grpSpPr>
        <p:pic>
          <p:nvPicPr>
            <p:cNvPr id="5" name="Picture 8" descr="C:\Users\loren\Desktop\red.png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965716" y="4197118"/>
              <a:ext cx="2689535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C:\Users\loren\Desktop\formas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68" t="44915" r="48810" b="31828"/>
            <a:stretch/>
          </p:blipFill>
          <p:spPr bwMode="auto">
            <a:xfrm>
              <a:off x="10330029" y="3685530"/>
              <a:ext cx="11034920" cy="8014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8" descr="C:\Users\loren\Desktop\red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7822" y="419711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8" descr="C:\Users\loren\Desktop\red.png"/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301758" y="7767056"/>
              <a:ext cx="2689535" cy="2688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 descr="C:\Users\loren\Desktop\red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4079" y="545967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513640" y="-297383"/>
            <a:ext cx="1250944" cy="190058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FEEB177A-99C5-433E-859B-BCD53B4EC44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88" y="-416"/>
            <a:ext cx="1668995" cy="1621035"/>
          </a:xfrm>
          <a:prstGeom prst="rect">
            <a:avLst/>
          </a:prstGeom>
        </p:spPr>
      </p:pic>
      <p:sp>
        <p:nvSpPr>
          <p:cNvPr id="12" name="CuadroTexto 7">
            <a:extLst>
              <a:ext uri="{FF2B5EF4-FFF2-40B4-BE49-F238E27FC236}">
                <a16:creationId xmlns:a16="http://schemas.microsoft.com/office/drawing/2014/main" id="{02A3220A-780F-414E-8D62-31AD56CD6EA1}"/>
              </a:ext>
            </a:extLst>
          </p:cNvPr>
          <p:cNvSpPr txBox="1"/>
          <p:nvPr/>
        </p:nvSpPr>
        <p:spPr>
          <a:xfrm>
            <a:off x="9064212" y="6337628"/>
            <a:ext cx="2381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13" name="Imagen 8">
            <a:extLst>
              <a:ext uri="{FF2B5EF4-FFF2-40B4-BE49-F238E27FC236}">
                <a16:creationId xmlns:a16="http://schemas.microsoft.com/office/drawing/2014/main" id="{63B3D325-BA5C-4182-B171-132E6C09BF4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8D1CBA2C-5D8A-453B-A356-79F511FA7D34}"/>
              </a:ext>
            </a:extLst>
          </p:cNvPr>
          <p:cNvSpPr txBox="1"/>
          <p:nvPr/>
        </p:nvSpPr>
        <p:spPr>
          <a:xfrm>
            <a:off x="801427" y="3206589"/>
            <a:ext cx="8289309" cy="3098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lvl="0" indent="-347663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El éxodo 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inicia con el ingreso Jacob y su familia a Egipto, parece ser el inicio de una vida prospera, pero todo cambiaría después de la muerte de José.</a:t>
            </a:r>
            <a:endParaRPr lang="es-PE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6700" lvl="0" indent="0">
              <a:spcBef>
                <a:spcPts val="400"/>
              </a:spcBef>
              <a:buNone/>
            </a:pP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ES" sz="3200" i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Qué acontecimiento cambio la tranquilidad de Israel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? (ver </a:t>
            </a:r>
            <a:r>
              <a:rPr lang="es-E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Éxo</a:t>
            </a:r>
            <a:r>
              <a:rPr lang="es-E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1: 8</a:t>
            </a:r>
            <a:r>
              <a:rPr lang="es-E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s-PE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uadro de texto 2">
            <a:extLst>
              <a:ext uri="{FF2B5EF4-FFF2-40B4-BE49-F238E27FC236}">
                <a16:creationId xmlns:a16="http://schemas.microsoft.com/office/drawing/2014/main" id="{EF1D0D82-13AE-4744-AC4B-6830FBD561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1992959" y="1007989"/>
            <a:ext cx="2093770" cy="371953"/>
          </a:xfrm>
          <a:prstGeom prst="rect">
            <a:avLst/>
          </a:prstGeom>
        </p:spPr>
      </p:pic>
      <p:sp>
        <p:nvSpPr>
          <p:cNvPr id="19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835685" y="2425753"/>
            <a:ext cx="622538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1.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1453840" y="2425753"/>
            <a:ext cx="4207127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UN GIRO INESPERADO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0165EBA-A117-2550-898D-EB826EBDAACB}"/>
              </a:ext>
            </a:extLst>
          </p:cNvPr>
          <p:cNvSpPr txBox="1"/>
          <p:nvPr/>
        </p:nvSpPr>
        <p:spPr>
          <a:xfrm>
            <a:off x="2253836" y="316831"/>
            <a:ext cx="25758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F2750E"/>
                </a:solidFill>
                <a:latin typeface="Agency FB" panose="020B0503020202020204" pitchFamily="34" charset="0"/>
              </a:rPr>
              <a:t>EL ÉXODO:</a:t>
            </a:r>
          </a:p>
          <a:p>
            <a:r>
              <a:rPr lang="es-ES" sz="2000" b="1" dirty="0">
                <a:solidFill>
                  <a:srgbClr val="F2750E"/>
                </a:solidFill>
                <a:latin typeface="Agency FB" panose="020B0503020202020204" pitchFamily="34" charset="0"/>
              </a:rPr>
              <a:t>Viaje a la tierra prometida</a:t>
            </a:r>
          </a:p>
        </p:txBody>
      </p:sp>
    </p:spTree>
    <p:extLst>
      <p:ext uri="{BB962C8B-B14F-4D97-AF65-F5344CB8AC3E}">
        <p14:creationId xmlns:p14="http://schemas.microsoft.com/office/powerpoint/2010/main" val="2278606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3 Grupo">
            <a:extLst>
              <a:ext uri="{FF2B5EF4-FFF2-40B4-BE49-F238E27FC236}">
                <a16:creationId xmlns:a16="http://schemas.microsoft.com/office/drawing/2014/main" id="{82BA6591-EC4F-B656-C87B-286895F4A5D1}"/>
              </a:ext>
            </a:extLst>
          </p:cNvPr>
          <p:cNvGrpSpPr/>
          <p:nvPr/>
        </p:nvGrpSpPr>
        <p:grpSpPr>
          <a:xfrm rot="20410179">
            <a:off x="7243690" y="4356278"/>
            <a:ext cx="2925862" cy="2423234"/>
            <a:chOff x="10330029" y="3685530"/>
            <a:chExt cx="11325222" cy="8014054"/>
          </a:xfrm>
        </p:grpSpPr>
        <p:pic>
          <p:nvPicPr>
            <p:cNvPr id="18" name="Picture 8" descr="C:\Users\loren\Desktop\red.png">
              <a:extLst>
                <a:ext uri="{FF2B5EF4-FFF2-40B4-BE49-F238E27FC236}">
                  <a16:creationId xmlns:a16="http://schemas.microsoft.com/office/drawing/2014/main" id="{2C12977C-BEB8-93D2-A9ED-4AB269DF9C6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965716" y="4197118"/>
              <a:ext cx="2689535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C:\Users\loren\Desktop\formas.png">
              <a:extLst>
                <a:ext uri="{FF2B5EF4-FFF2-40B4-BE49-F238E27FC236}">
                  <a16:creationId xmlns:a16="http://schemas.microsoft.com/office/drawing/2014/main" id="{8480E337-3D2A-D4C7-AA8A-E07923B9294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68" t="44915" r="48810" b="31828"/>
            <a:stretch/>
          </p:blipFill>
          <p:spPr bwMode="auto">
            <a:xfrm>
              <a:off x="10330029" y="3685530"/>
              <a:ext cx="11034920" cy="8014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8" descr="C:\Users\loren\Desktop\red.png">
              <a:extLst>
                <a:ext uri="{FF2B5EF4-FFF2-40B4-BE49-F238E27FC236}">
                  <a16:creationId xmlns:a16="http://schemas.microsoft.com/office/drawing/2014/main" id="{E4B1EC25-2397-99D3-07A1-F6C681FF45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7822" y="419711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8" descr="C:\Users\loren\Desktop\red.png">
              <a:extLst>
                <a:ext uri="{FF2B5EF4-FFF2-40B4-BE49-F238E27FC236}">
                  <a16:creationId xmlns:a16="http://schemas.microsoft.com/office/drawing/2014/main" id="{0049C3BB-BDF3-5287-651D-23E767216B5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301758" y="7767056"/>
              <a:ext cx="2689535" cy="2688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8" descr="C:\Users\loren\Desktop\red.png">
              <a:extLst>
                <a:ext uri="{FF2B5EF4-FFF2-40B4-BE49-F238E27FC236}">
                  <a16:creationId xmlns:a16="http://schemas.microsoft.com/office/drawing/2014/main" id="{AC131D42-7729-DD7B-80B9-9F2B7962ED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4079" y="545967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Imagen 24">
            <a:extLst>
              <a:ext uri="{FF2B5EF4-FFF2-40B4-BE49-F238E27FC236}">
                <a16:creationId xmlns:a16="http://schemas.microsoft.com/office/drawing/2014/main" id="{B3B5903A-A788-4200-F073-34F34EADB75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513640" y="-297383"/>
            <a:ext cx="1250944" cy="1900589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EB3B1732-B455-38D5-3B2F-5CE78312F9F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88" y="-416"/>
            <a:ext cx="1668995" cy="1621035"/>
          </a:xfrm>
          <a:prstGeom prst="rect">
            <a:avLst/>
          </a:prstGeom>
        </p:spPr>
      </p:pic>
      <p:sp>
        <p:nvSpPr>
          <p:cNvPr id="27" name="CuadroTexto 7">
            <a:extLst>
              <a:ext uri="{FF2B5EF4-FFF2-40B4-BE49-F238E27FC236}">
                <a16:creationId xmlns:a16="http://schemas.microsoft.com/office/drawing/2014/main" id="{CA88FCB1-2F76-1FA0-3879-B86F4435ED3C}"/>
              </a:ext>
            </a:extLst>
          </p:cNvPr>
          <p:cNvSpPr txBox="1"/>
          <p:nvPr/>
        </p:nvSpPr>
        <p:spPr>
          <a:xfrm>
            <a:off x="9064212" y="6337628"/>
            <a:ext cx="2381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28" name="Imagen 8">
            <a:extLst>
              <a:ext uri="{FF2B5EF4-FFF2-40B4-BE49-F238E27FC236}">
                <a16:creationId xmlns:a16="http://schemas.microsoft.com/office/drawing/2014/main" id="{8DDF2C7C-74A9-F71B-9647-034D3D6AC8F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29" name="CuadroTexto 28">
            <a:extLst>
              <a:ext uri="{FF2B5EF4-FFF2-40B4-BE49-F238E27FC236}">
                <a16:creationId xmlns:a16="http://schemas.microsoft.com/office/drawing/2014/main" id="{D13A829C-6C99-932C-CF75-8BED454E77D6}"/>
              </a:ext>
            </a:extLst>
          </p:cNvPr>
          <p:cNvSpPr txBox="1"/>
          <p:nvPr/>
        </p:nvSpPr>
        <p:spPr>
          <a:xfrm>
            <a:off x="801427" y="3206589"/>
            <a:ext cx="8289309" cy="3098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lvl="0" indent="-347663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Con el surgimiento 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del nuevo faraón, los tiempos cambiaron para los israelitas, pasaron de la libertad, a la esclavitud, de la tranquilidad a la aflicción.</a:t>
            </a:r>
            <a:endParaRPr lang="es-PE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6700" lvl="0" indent="0">
              <a:spcBef>
                <a:spcPts val="400"/>
              </a:spcBef>
              <a:buNone/>
            </a:pP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ES" sz="3200" i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qué razón el faraón decidió someter al pueblo de Israel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? (</a:t>
            </a:r>
            <a:r>
              <a:rPr lang="es-E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Éxo</a:t>
            </a:r>
            <a:r>
              <a:rPr lang="es-E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1: 9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s-PE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Cuadro de texto 2">
            <a:extLst>
              <a:ext uri="{FF2B5EF4-FFF2-40B4-BE49-F238E27FC236}">
                <a16:creationId xmlns:a16="http://schemas.microsoft.com/office/drawing/2014/main" id="{FD885ACB-EAE8-9D80-44F7-F7AD1E9372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1" name="Imagen 30">
            <a:extLst>
              <a:ext uri="{FF2B5EF4-FFF2-40B4-BE49-F238E27FC236}">
                <a16:creationId xmlns:a16="http://schemas.microsoft.com/office/drawing/2014/main" id="{6A8CC5BB-722B-C2FF-0AF1-5E37B8EFFCC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1992959" y="1007989"/>
            <a:ext cx="2093770" cy="371953"/>
          </a:xfrm>
          <a:prstGeom prst="rect">
            <a:avLst/>
          </a:prstGeom>
        </p:spPr>
      </p:pic>
      <p:sp>
        <p:nvSpPr>
          <p:cNvPr id="32" name="Diagrama de flujo: proceso alternativo 12">
            <a:extLst>
              <a:ext uri="{FF2B5EF4-FFF2-40B4-BE49-F238E27FC236}">
                <a16:creationId xmlns:a16="http://schemas.microsoft.com/office/drawing/2014/main" id="{80B11068-6D82-8D4F-E63C-C9CA05E0BDB6}"/>
              </a:ext>
            </a:extLst>
          </p:cNvPr>
          <p:cNvSpPr/>
          <p:nvPr/>
        </p:nvSpPr>
        <p:spPr>
          <a:xfrm>
            <a:off x="835685" y="2425753"/>
            <a:ext cx="622538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1.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3" name="Diagrama de flujo: proceso alternativo 12">
            <a:extLst>
              <a:ext uri="{FF2B5EF4-FFF2-40B4-BE49-F238E27FC236}">
                <a16:creationId xmlns:a16="http://schemas.microsoft.com/office/drawing/2014/main" id="{BC7E6EAF-8F52-6F85-9797-FA98667614F4}"/>
              </a:ext>
            </a:extLst>
          </p:cNvPr>
          <p:cNvSpPr/>
          <p:nvPr/>
        </p:nvSpPr>
        <p:spPr>
          <a:xfrm>
            <a:off x="1453840" y="2425753"/>
            <a:ext cx="4207127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UN GIRO INESPERADO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1D06C24-0D50-163F-9636-CFFFA83F3641}"/>
              </a:ext>
            </a:extLst>
          </p:cNvPr>
          <p:cNvSpPr txBox="1"/>
          <p:nvPr/>
        </p:nvSpPr>
        <p:spPr>
          <a:xfrm>
            <a:off x="2253836" y="316831"/>
            <a:ext cx="25758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F2750E"/>
                </a:solidFill>
                <a:latin typeface="Agency FB" panose="020B0503020202020204" pitchFamily="34" charset="0"/>
              </a:rPr>
              <a:t>EL ÉXODO:</a:t>
            </a:r>
          </a:p>
          <a:p>
            <a:r>
              <a:rPr lang="es-ES" sz="2000" b="1" dirty="0">
                <a:solidFill>
                  <a:srgbClr val="F2750E"/>
                </a:solidFill>
                <a:latin typeface="Agency FB" panose="020B0503020202020204" pitchFamily="34" charset="0"/>
              </a:rPr>
              <a:t>Viaje a la tierra prometida</a:t>
            </a:r>
          </a:p>
        </p:txBody>
      </p:sp>
    </p:spTree>
    <p:extLst>
      <p:ext uri="{BB962C8B-B14F-4D97-AF65-F5344CB8AC3E}">
        <p14:creationId xmlns:p14="http://schemas.microsoft.com/office/powerpoint/2010/main" val="1576147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3 Grupo">
            <a:extLst>
              <a:ext uri="{FF2B5EF4-FFF2-40B4-BE49-F238E27FC236}">
                <a16:creationId xmlns:a16="http://schemas.microsoft.com/office/drawing/2014/main" id="{DFD38BDB-F57A-E636-C05B-6B79A9B83615}"/>
              </a:ext>
            </a:extLst>
          </p:cNvPr>
          <p:cNvGrpSpPr/>
          <p:nvPr/>
        </p:nvGrpSpPr>
        <p:grpSpPr>
          <a:xfrm rot="20410179">
            <a:off x="7243690" y="4356278"/>
            <a:ext cx="2925862" cy="2423234"/>
            <a:chOff x="10330029" y="3685530"/>
            <a:chExt cx="11325222" cy="8014054"/>
          </a:xfrm>
        </p:grpSpPr>
        <p:pic>
          <p:nvPicPr>
            <p:cNvPr id="18" name="Picture 8" descr="C:\Users\loren\Desktop\red.png">
              <a:extLst>
                <a:ext uri="{FF2B5EF4-FFF2-40B4-BE49-F238E27FC236}">
                  <a16:creationId xmlns:a16="http://schemas.microsoft.com/office/drawing/2014/main" id="{31680E07-D01D-BABB-C214-50E24A08503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965716" y="4197118"/>
              <a:ext cx="2689535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C:\Users\loren\Desktop\formas.png">
              <a:extLst>
                <a:ext uri="{FF2B5EF4-FFF2-40B4-BE49-F238E27FC236}">
                  <a16:creationId xmlns:a16="http://schemas.microsoft.com/office/drawing/2014/main" id="{C54D0DF0-5D8B-E0DD-C01F-DCE678DF21C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68" t="44915" r="48810" b="31828"/>
            <a:stretch/>
          </p:blipFill>
          <p:spPr bwMode="auto">
            <a:xfrm>
              <a:off x="10330029" y="3685530"/>
              <a:ext cx="11034920" cy="8014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8" descr="C:\Users\loren\Desktop\red.png">
              <a:extLst>
                <a:ext uri="{FF2B5EF4-FFF2-40B4-BE49-F238E27FC236}">
                  <a16:creationId xmlns:a16="http://schemas.microsoft.com/office/drawing/2014/main" id="{4C791BB5-AAB3-F616-A132-8331E670A6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7822" y="419711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8" descr="C:\Users\loren\Desktop\red.png">
              <a:extLst>
                <a:ext uri="{FF2B5EF4-FFF2-40B4-BE49-F238E27FC236}">
                  <a16:creationId xmlns:a16="http://schemas.microsoft.com/office/drawing/2014/main" id="{EEDF6CA5-7E8F-1457-F975-02420DC7AD8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301758" y="7767056"/>
              <a:ext cx="2689535" cy="2688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8" descr="C:\Users\loren\Desktop\red.png">
              <a:extLst>
                <a:ext uri="{FF2B5EF4-FFF2-40B4-BE49-F238E27FC236}">
                  <a16:creationId xmlns:a16="http://schemas.microsoft.com/office/drawing/2014/main" id="{E8E9CA9D-4178-8A56-91D1-736F6B46C9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4079" y="545967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Imagen 24">
            <a:extLst>
              <a:ext uri="{FF2B5EF4-FFF2-40B4-BE49-F238E27FC236}">
                <a16:creationId xmlns:a16="http://schemas.microsoft.com/office/drawing/2014/main" id="{7758AF64-79A8-B975-A14C-8C5C1922BBC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513640" y="-297383"/>
            <a:ext cx="1250944" cy="1900589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EB1598D0-CAB7-B90E-9F97-36DE3130C67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88" y="-416"/>
            <a:ext cx="1668995" cy="1621035"/>
          </a:xfrm>
          <a:prstGeom prst="rect">
            <a:avLst/>
          </a:prstGeom>
        </p:spPr>
      </p:pic>
      <p:sp>
        <p:nvSpPr>
          <p:cNvPr id="27" name="CuadroTexto 7">
            <a:extLst>
              <a:ext uri="{FF2B5EF4-FFF2-40B4-BE49-F238E27FC236}">
                <a16:creationId xmlns:a16="http://schemas.microsoft.com/office/drawing/2014/main" id="{4765E026-2733-BDA1-C41E-43D8099A8B5E}"/>
              </a:ext>
            </a:extLst>
          </p:cNvPr>
          <p:cNvSpPr txBox="1"/>
          <p:nvPr/>
        </p:nvSpPr>
        <p:spPr>
          <a:xfrm>
            <a:off x="9064212" y="6337628"/>
            <a:ext cx="2381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28" name="Imagen 8">
            <a:extLst>
              <a:ext uri="{FF2B5EF4-FFF2-40B4-BE49-F238E27FC236}">
                <a16:creationId xmlns:a16="http://schemas.microsoft.com/office/drawing/2014/main" id="{889EAD84-25DC-33FC-9593-B709DE2C523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29" name="CuadroTexto 28">
            <a:extLst>
              <a:ext uri="{FF2B5EF4-FFF2-40B4-BE49-F238E27FC236}">
                <a16:creationId xmlns:a16="http://schemas.microsoft.com/office/drawing/2014/main" id="{E660DB25-E443-024B-25B5-0CE0D66208AC}"/>
              </a:ext>
            </a:extLst>
          </p:cNvPr>
          <p:cNvSpPr txBox="1"/>
          <p:nvPr/>
        </p:nvSpPr>
        <p:spPr>
          <a:xfrm>
            <a:off x="801427" y="3206589"/>
            <a:ext cx="8400762" cy="2913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lvl="0" indent="-347663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3000" b="1" dirty="0">
                <a:latin typeface="Arial" panose="020B0604020202020204" pitchFamily="34" charset="0"/>
                <a:cs typeface="Arial" panose="020B0604020202020204" pitchFamily="34" charset="0"/>
              </a:rPr>
              <a:t>A fin de evitar </a:t>
            </a:r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que se multipliquen, los Israelitas eran sometidos a trabajos forzados y oprimidos con dureza, pero, cuanto mas eran oprimidos más se multiplicaban (</a:t>
            </a:r>
            <a:r>
              <a:rPr lang="es-E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Éxo.1: 12</a:t>
            </a:r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s-PE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7663" lvl="0" indent="-347663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3000" b="1" dirty="0">
                <a:latin typeface="Arial" panose="020B0604020202020204" pitchFamily="34" charset="0"/>
                <a:cs typeface="Arial" panose="020B0604020202020204" pitchFamily="34" charset="0"/>
              </a:rPr>
              <a:t>La estrategia humana </a:t>
            </a:r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de represión no pudo detener el plan divino de expansión.</a:t>
            </a:r>
            <a:endParaRPr lang="es-PE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Cuadro de texto 2">
            <a:extLst>
              <a:ext uri="{FF2B5EF4-FFF2-40B4-BE49-F238E27FC236}">
                <a16:creationId xmlns:a16="http://schemas.microsoft.com/office/drawing/2014/main" id="{65621C69-03A4-7034-9063-13F75E3F06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1" name="Imagen 30">
            <a:extLst>
              <a:ext uri="{FF2B5EF4-FFF2-40B4-BE49-F238E27FC236}">
                <a16:creationId xmlns:a16="http://schemas.microsoft.com/office/drawing/2014/main" id="{DAD7ADBB-EF1F-99BB-B01D-A2F10A69B108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1992959" y="1007989"/>
            <a:ext cx="2093770" cy="371953"/>
          </a:xfrm>
          <a:prstGeom prst="rect">
            <a:avLst/>
          </a:prstGeom>
        </p:spPr>
      </p:pic>
      <p:sp>
        <p:nvSpPr>
          <p:cNvPr id="32" name="Diagrama de flujo: proceso alternativo 12">
            <a:extLst>
              <a:ext uri="{FF2B5EF4-FFF2-40B4-BE49-F238E27FC236}">
                <a16:creationId xmlns:a16="http://schemas.microsoft.com/office/drawing/2014/main" id="{E6C45F6A-EC80-50B2-E274-17A911A4D427}"/>
              </a:ext>
            </a:extLst>
          </p:cNvPr>
          <p:cNvSpPr/>
          <p:nvPr/>
        </p:nvSpPr>
        <p:spPr>
          <a:xfrm>
            <a:off x="835685" y="2425753"/>
            <a:ext cx="622538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1.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3" name="Diagrama de flujo: proceso alternativo 12">
            <a:extLst>
              <a:ext uri="{FF2B5EF4-FFF2-40B4-BE49-F238E27FC236}">
                <a16:creationId xmlns:a16="http://schemas.microsoft.com/office/drawing/2014/main" id="{F8EF4065-13D5-C585-860F-DEA12E8F5C56}"/>
              </a:ext>
            </a:extLst>
          </p:cNvPr>
          <p:cNvSpPr/>
          <p:nvPr/>
        </p:nvSpPr>
        <p:spPr>
          <a:xfrm>
            <a:off x="1453840" y="2425753"/>
            <a:ext cx="4207127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UN GIRO INESPERADO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9108F20-1FAD-51EF-16BD-FA328F5F3E30}"/>
              </a:ext>
            </a:extLst>
          </p:cNvPr>
          <p:cNvSpPr txBox="1"/>
          <p:nvPr/>
        </p:nvSpPr>
        <p:spPr>
          <a:xfrm>
            <a:off x="2253836" y="316831"/>
            <a:ext cx="25758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F2750E"/>
                </a:solidFill>
                <a:latin typeface="Agency FB" panose="020B0503020202020204" pitchFamily="34" charset="0"/>
              </a:rPr>
              <a:t>EL ÉXODO:</a:t>
            </a:r>
          </a:p>
          <a:p>
            <a:r>
              <a:rPr lang="es-ES" sz="2000" b="1" dirty="0">
                <a:solidFill>
                  <a:srgbClr val="F2750E"/>
                </a:solidFill>
                <a:latin typeface="Agency FB" panose="020B0503020202020204" pitchFamily="34" charset="0"/>
              </a:rPr>
              <a:t>Viaje a la tierra prometida</a:t>
            </a:r>
          </a:p>
        </p:txBody>
      </p:sp>
    </p:spTree>
    <p:extLst>
      <p:ext uri="{BB962C8B-B14F-4D97-AF65-F5344CB8AC3E}">
        <p14:creationId xmlns:p14="http://schemas.microsoft.com/office/powerpoint/2010/main" val="1346106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 rot="20410179">
            <a:off x="7243690" y="4356278"/>
            <a:ext cx="2925862" cy="2423234"/>
            <a:chOff x="10330029" y="3685530"/>
            <a:chExt cx="11325222" cy="8014054"/>
          </a:xfrm>
        </p:grpSpPr>
        <p:pic>
          <p:nvPicPr>
            <p:cNvPr id="5" name="Picture 8" descr="C:\Users\loren\Desktop\red.png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965716" y="4197118"/>
              <a:ext cx="2689535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C:\Users\loren\Desktop\formas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68" t="44915" r="48810" b="31828"/>
            <a:stretch/>
          </p:blipFill>
          <p:spPr bwMode="auto">
            <a:xfrm>
              <a:off x="10330029" y="3685530"/>
              <a:ext cx="11034920" cy="8014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8" descr="C:\Users\loren\Desktop\red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7822" y="419711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8" descr="C:\Users\loren\Desktop\red.png"/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301758" y="7767056"/>
              <a:ext cx="2689535" cy="2688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 descr="C:\Users\loren\Desktop\red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4079" y="545967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513640" y="-297383"/>
            <a:ext cx="1250944" cy="190058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FEEB177A-99C5-433E-859B-BCD53B4EC44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88" y="-416"/>
            <a:ext cx="1668995" cy="1621035"/>
          </a:xfrm>
          <a:prstGeom prst="rect">
            <a:avLst/>
          </a:prstGeom>
        </p:spPr>
      </p:pic>
      <p:sp>
        <p:nvSpPr>
          <p:cNvPr id="12" name="CuadroTexto 7">
            <a:extLst>
              <a:ext uri="{FF2B5EF4-FFF2-40B4-BE49-F238E27FC236}">
                <a16:creationId xmlns:a16="http://schemas.microsoft.com/office/drawing/2014/main" id="{02A3220A-780F-414E-8D62-31AD56CD6EA1}"/>
              </a:ext>
            </a:extLst>
          </p:cNvPr>
          <p:cNvSpPr txBox="1"/>
          <p:nvPr/>
        </p:nvSpPr>
        <p:spPr>
          <a:xfrm>
            <a:off x="9064212" y="6337628"/>
            <a:ext cx="2381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13" name="Imagen 8">
            <a:extLst>
              <a:ext uri="{FF2B5EF4-FFF2-40B4-BE49-F238E27FC236}">
                <a16:creationId xmlns:a16="http://schemas.microsoft.com/office/drawing/2014/main" id="{63B3D325-BA5C-4182-B171-132E6C09BF4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8D1CBA2C-5D8A-453B-A356-79F511FA7D34}"/>
              </a:ext>
            </a:extLst>
          </p:cNvPr>
          <p:cNvSpPr txBox="1"/>
          <p:nvPr/>
        </p:nvSpPr>
        <p:spPr>
          <a:xfrm>
            <a:off x="835680" y="3097669"/>
            <a:ext cx="8433011" cy="3159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lvl="0" indent="-347663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El faraón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, al ver que los israelitas continuaban multiplicándose, ordenó a las parteras hebreas que asesinaran a los niños varones que nacían (</a:t>
            </a:r>
            <a:r>
              <a:rPr lang="es-E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Éxo</a:t>
            </a:r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. 1: 15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s-P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7188" lvl="0">
              <a:spcBef>
                <a:spcPts val="400"/>
              </a:spcBef>
            </a:pPr>
            <a:r>
              <a:rPr lang="es-PE" sz="2800" dirty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PE" sz="2800" i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Qué dilema enfrentaron las parteras hebreas al recibir esta orden</a:t>
            </a:r>
            <a:r>
              <a:rPr lang="es-PE" sz="2800" dirty="0">
                <a:latin typeface="Arial" panose="020B0604020202020204" pitchFamily="34" charset="0"/>
                <a:cs typeface="Arial" panose="020B0604020202020204" pitchFamily="34" charset="0"/>
              </a:rPr>
              <a:t>? ¿</a:t>
            </a:r>
            <a:r>
              <a:rPr lang="es-PE" sz="2800" i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Qué lecciones sobre la fidelidad a Dios podemos aprender de ellas</a:t>
            </a:r>
            <a:r>
              <a:rPr lang="es-PE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6" name="Cuadro de texto 2">
            <a:extLst>
              <a:ext uri="{FF2B5EF4-FFF2-40B4-BE49-F238E27FC236}">
                <a16:creationId xmlns:a16="http://schemas.microsoft.com/office/drawing/2014/main" id="{EF1D0D82-13AE-4744-AC4B-6830FBD561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1453833" y="2420782"/>
            <a:ext cx="4747462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EL NACIMIENTO DE MOISÉS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835680" y="2420782"/>
            <a:ext cx="622538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2.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1992959" y="1007989"/>
            <a:ext cx="2093770" cy="371953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D32C299D-9A33-3834-0650-EB5B19770C40}"/>
              </a:ext>
            </a:extLst>
          </p:cNvPr>
          <p:cNvSpPr txBox="1"/>
          <p:nvPr/>
        </p:nvSpPr>
        <p:spPr>
          <a:xfrm>
            <a:off x="2253836" y="316831"/>
            <a:ext cx="25758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F2750E"/>
                </a:solidFill>
                <a:latin typeface="Agency FB" panose="020B0503020202020204" pitchFamily="34" charset="0"/>
              </a:rPr>
              <a:t>EL ÉXODO:</a:t>
            </a:r>
          </a:p>
          <a:p>
            <a:r>
              <a:rPr lang="es-ES" sz="2000" b="1" dirty="0">
                <a:solidFill>
                  <a:srgbClr val="F2750E"/>
                </a:solidFill>
                <a:latin typeface="Agency FB" panose="020B0503020202020204" pitchFamily="34" charset="0"/>
              </a:rPr>
              <a:t>Viaje a la tierra prometida</a:t>
            </a:r>
          </a:p>
        </p:txBody>
      </p:sp>
    </p:spTree>
    <p:extLst>
      <p:ext uri="{BB962C8B-B14F-4D97-AF65-F5344CB8AC3E}">
        <p14:creationId xmlns:p14="http://schemas.microsoft.com/office/powerpoint/2010/main" val="4216071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3 Grupo">
            <a:extLst>
              <a:ext uri="{FF2B5EF4-FFF2-40B4-BE49-F238E27FC236}">
                <a16:creationId xmlns:a16="http://schemas.microsoft.com/office/drawing/2014/main" id="{FAD1D66F-0654-3B9E-96C7-A768AB0158C5}"/>
              </a:ext>
            </a:extLst>
          </p:cNvPr>
          <p:cNvGrpSpPr/>
          <p:nvPr/>
        </p:nvGrpSpPr>
        <p:grpSpPr>
          <a:xfrm rot="20410179">
            <a:off x="7243690" y="4356278"/>
            <a:ext cx="2925862" cy="2423234"/>
            <a:chOff x="10330029" y="3685530"/>
            <a:chExt cx="11325222" cy="8014054"/>
          </a:xfrm>
        </p:grpSpPr>
        <p:pic>
          <p:nvPicPr>
            <p:cNvPr id="22" name="Picture 8" descr="C:\Users\loren\Desktop\red.png">
              <a:extLst>
                <a:ext uri="{FF2B5EF4-FFF2-40B4-BE49-F238E27FC236}">
                  <a16:creationId xmlns:a16="http://schemas.microsoft.com/office/drawing/2014/main" id="{E96719FF-81CF-4910-C5A0-B4138C92A85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965716" y="4197118"/>
              <a:ext cx="2689535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" descr="C:\Users\loren\Desktop\formas.png">
              <a:extLst>
                <a:ext uri="{FF2B5EF4-FFF2-40B4-BE49-F238E27FC236}">
                  <a16:creationId xmlns:a16="http://schemas.microsoft.com/office/drawing/2014/main" id="{1318D9D0-202D-E3D1-D727-569B59F1C0E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68" t="44915" r="48810" b="31828"/>
            <a:stretch/>
          </p:blipFill>
          <p:spPr bwMode="auto">
            <a:xfrm>
              <a:off x="10330029" y="3685530"/>
              <a:ext cx="11034920" cy="8014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8" descr="C:\Users\loren\Desktop\red.png">
              <a:extLst>
                <a:ext uri="{FF2B5EF4-FFF2-40B4-BE49-F238E27FC236}">
                  <a16:creationId xmlns:a16="http://schemas.microsoft.com/office/drawing/2014/main" id="{282997EF-774E-2BBF-5B48-B3B6ED9399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7822" y="419711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8" descr="C:\Users\loren\Desktop\red.png">
              <a:extLst>
                <a:ext uri="{FF2B5EF4-FFF2-40B4-BE49-F238E27FC236}">
                  <a16:creationId xmlns:a16="http://schemas.microsoft.com/office/drawing/2014/main" id="{C2286CDE-1B9A-5803-AE8B-A94D5C53B26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301758" y="7767056"/>
              <a:ext cx="2689535" cy="2688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8" descr="C:\Users\loren\Desktop\red.png">
              <a:extLst>
                <a:ext uri="{FF2B5EF4-FFF2-40B4-BE49-F238E27FC236}">
                  <a16:creationId xmlns:a16="http://schemas.microsoft.com/office/drawing/2014/main" id="{1973C5E4-C9DB-F72D-22BA-C3DA5CF848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4079" y="545967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7" name="Imagen 26">
            <a:extLst>
              <a:ext uri="{FF2B5EF4-FFF2-40B4-BE49-F238E27FC236}">
                <a16:creationId xmlns:a16="http://schemas.microsoft.com/office/drawing/2014/main" id="{49779C43-378B-88EB-54DB-82B9DC92046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513640" y="-297383"/>
            <a:ext cx="1250944" cy="1900589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FE5B4F5F-84CB-28F0-6BF0-C1EBA95E403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88" y="-416"/>
            <a:ext cx="1668995" cy="1621035"/>
          </a:xfrm>
          <a:prstGeom prst="rect">
            <a:avLst/>
          </a:prstGeom>
        </p:spPr>
      </p:pic>
      <p:sp>
        <p:nvSpPr>
          <p:cNvPr id="29" name="CuadroTexto 7">
            <a:extLst>
              <a:ext uri="{FF2B5EF4-FFF2-40B4-BE49-F238E27FC236}">
                <a16:creationId xmlns:a16="http://schemas.microsoft.com/office/drawing/2014/main" id="{362522D7-E11E-8370-8CB5-A4A9BEE33715}"/>
              </a:ext>
            </a:extLst>
          </p:cNvPr>
          <p:cNvSpPr txBox="1"/>
          <p:nvPr/>
        </p:nvSpPr>
        <p:spPr>
          <a:xfrm>
            <a:off x="9064212" y="6337628"/>
            <a:ext cx="2381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30" name="Imagen 8">
            <a:extLst>
              <a:ext uri="{FF2B5EF4-FFF2-40B4-BE49-F238E27FC236}">
                <a16:creationId xmlns:a16="http://schemas.microsoft.com/office/drawing/2014/main" id="{6D7AC6DF-169C-5789-B083-3866BDEC065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31" name="CuadroTexto 30">
            <a:extLst>
              <a:ext uri="{FF2B5EF4-FFF2-40B4-BE49-F238E27FC236}">
                <a16:creationId xmlns:a16="http://schemas.microsoft.com/office/drawing/2014/main" id="{1CC5322A-149E-10D9-BFD9-564FC0E55851}"/>
              </a:ext>
            </a:extLst>
          </p:cNvPr>
          <p:cNvSpPr txBox="1"/>
          <p:nvPr/>
        </p:nvSpPr>
        <p:spPr>
          <a:xfrm>
            <a:off x="835680" y="3097669"/>
            <a:ext cx="814852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lvl="0" indent="-347663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Cuando el faraón 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vio que sus planes habían fracasado, ordenó a los egipcios que arrojaran al rio a cada niño hebreo recién nacido (</a:t>
            </a:r>
            <a:r>
              <a:rPr lang="es-E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Éxo</a:t>
            </a:r>
            <a:r>
              <a:rPr lang="es-E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1: 22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s-PE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Cuadro de texto 2">
            <a:extLst>
              <a:ext uri="{FF2B5EF4-FFF2-40B4-BE49-F238E27FC236}">
                <a16:creationId xmlns:a16="http://schemas.microsoft.com/office/drawing/2014/main" id="{B918A100-99B5-F4AB-18C3-CC9AF472F8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Diagrama de flujo: proceso alternativo 12">
            <a:extLst>
              <a:ext uri="{FF2B5EF4-FFF2-40B4-BE49-F238E27FC236}">
                <a16:creationId xmlns:a16="http://schemas.microsoft.com/office/drawing/2014/main" id="{39539903-37CD-0E0D-CDFB-68E16CA5F400}"/>
              </a:ext>
            </a:extLst>
          </p:cNvPr>
          <p:cNvSpPr/>
          <p:nvPr/>
        </p:nvSpPr>
        <p:spPr>
          <a:xfrm>
            <a:off x="1453833" y="2420782"/>
            <a:ext cx="4747462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EL NACIMIENTO DE MOISÉS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4" name="Diagrama de flujo: proceso alternativo 12">
            <a:extLst>
              <a:ext uri="{FF2B5EF4-FFF2-40B4-BE49-F238E27FC236}">
                <a16:creationId xmlns:a16="http://schemas.microsoft.com/office/drawing/2014/main" id="{4C5FF5DB-6BC5-A58F-08D3-C3295BD1B4F4}"/>
              </a:ext>
            </a:extLst>
          </p:cNvPr>
          <p:cNvSpPr/>
          <p:nvPr/>
        </p:nvSpPr>
        <p:spPr>
          <a:xfrm>
            <a:off x="835680" y="2420782"/>
            <a:ext cx="622538" cy="55739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2.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5" name="Imagen 34">
            <a:extLst>
              <a:ext uri="{FF2B5EF4-FFF2-40B4-BE49-F238E27FC236}">
                <a16:creationId xmlns:a16="http://schemas.microsoft.com/office/drawing/2014/main" id="{5D91F152-26CA-9A60-DD6D-D4138B34BD5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1992959" y="1007989"/>
            <a:ext cx="2093770" cy="371953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B5868306-D986-7CBD-A542-4E7123FC6380}"/>
              </a:ext>
            </a:extLst>
          </p:cNvPr>
          <p:cNvSpPr txBox="1"/>
          <p:nvPr/>
        </p:nvSpPr>
        <p:spPr>
          <a:xfrm>
            <a:off x="2253836" y="316831"/>
            <a:ext cx="25758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F2750E"/>
                </a:solidFill>
                <a:latin typeface="Agency FB" panose="020B0503020202020204" pitchFamily="34" charset="0"/>
              </a:rPr>
              <a:t>EL ÉXODO:</a:t>
            </a:r>
          </a:p>
          <a:p>
            <a:r>
              <a:rPr lang="es-ES" sz="2000" b="1" dirty="0">
                <a:solidFill>
                  <a:srgbClr val="F2750E"/>
                </a:solidFill>
                <a:latin typeface="Agency FB" panose="020B0503020202020204" pitchFamily="34" charset="0"/>
              </a:rPr>
              <a:t>Viaje a la tierra prometida</a:t>
            </a:r>
          </a:p>
        </p:txBody>
      </p:sp>
    </p:spTree>
    <p:extLst>
      <p:ext uri="{BB962C8B-B14F-4D97-AF65-F5344CB8AC3E}">
        <p14:creationId xmlns:p14="http://schemas.microsoft.com/office/powerpoint/2010/main" val="2541155075"/>
      </p:ext>
    </p:extLst>
  </p:cSld>
  <p:clrMapOvr>
    <a:masterClrMapping/>
  </p:clrMapOvr>
</p:sld>
</file>

<file path=ppt/theme/theme1.xml><?xml version="1.0" encoding="utf-8"?>
<a:theme xmlns:a="http://schemas.openxmlformats.org/drawingml/2006/main" name="Espiral">
  <a:themeElements>
    <a:clrScheme name="Naranja amarillo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6034</TotalTime>
  <Words>1021</Words>
  <Application>Microsoft Office PowerPoint</Application>
  <PresentationFormat>Panorámica</PresentationFormat>
  <Paragraphs>116</Paragraphs>
  <Slides>16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6" baseType="lpstr">
      <vt:lpstr>Agency FB</vt:lpstr>
      <vt:lpstr>Arial</vt:lpstr>
      <vt:lpstr>Calibri</vt:lpstr>
      <vt:lpstr>Calisto MT</vt:lpstr>
      <vt:lpstr>Cambria</vt:lpstr>
      <vt:lpstr>Century Gothic</vt:lpstr>
      <vt:lpstr>Symbol</vt:lpstr>
      <vt:lpstr>Wingdings</vt:lpstr>
      <vt:lpstr>Wingdings 3</vt:lpstr>
      <vt:lpstr>Espiral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DELL</dc:creator>
  <cp:lastModifiedBy>ENOC</cp:lastModifiedBy>
  <cp:revision>986</cp:revision>
  <dcterms:created xsi:type="dcterms:W3CDTF">2021-04-22T22:59:41Z</dcterms:created>
  <dcterms:modified xsi:type="dcterms:W3CDTF">2025-07-04T07:13:20Z</dcterms:modified>
</cp:coreProperties>
</file>