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97" r:id="rId7"/>
    <p:sldId id="405" r:id="rId8"/>
    <p:sldId id="369" r:id="rId9"/>
    <p:sldId id="399" r:id="rId10"/>
    <p:sldId id="400" r:id="rId11"/>
    <p:sldId id="406" r:id="rId12"/>
    <p:sldId id="372" r:id="rId13"/>
    <p:sldId id="402" r:id="rId14"/>
    <p:sldId id="404" r:id="rId15"/>
    <p:sldId id="407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7"/>
            <p14:sldId id="405"/>
            <p14:sldId id="369"/>
            <p14:sldId id="399"/>
            <p14:sldId id="400"/>
            <p14:sldId id="406"/>
            <p14:sldId id="372"/>
            <p14:sldId id="402"/>
            <p14:sldId id="404"/>
            <p14:sldId id="407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720"/>
    <a:srgbClr val="0000CC"/>
    <a:srgbClr val="FF9933"/>
    <a:srgbClr val="F2750E"/>
    <a:srgbClr val="333300"/>
    <a:srgbClr val="FF3399"/>
    <a:srgbClr val="00808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79903" autoAdjust="0"/>
  </p:normalViewPr>
  <p:slideViewPr>
    <p:cSldViewPr snapToGrid="0">
      <p:cViewPr varScale="1">
        <p:scale>
          <a:sx n="92" d="100"/>
          <a:sy n="92" d="100"/>
        </p:scale>
        <p:origin x="21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11/07/2025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 rot="20386936">
            <a:off x="6812605" y="370297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4047747" y="2044137"/>
            <a:ext cx="4253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n w="19050">
                  <a:solidFill>
                    <a:schemeClr val="tx1"/>
                  </a:solidFill>
                </a:ln>
                <a:solidFill>
                  <a:srgbClr val="9D0720"/>
                </a:solidFill>
                <a:effectLst>
                  <a:reflection blurRad="6350" stA="53000" endA="300" endPos="35500" dir="5400000" sy="-90000" algn="bl" rotWithShape="0"/>
                </a:effectLst>
                <a:latin typeface="Calisto MT" panose="02040603050505030304" pitchFamily="18" charset="0"/>
              </a:rPr>
              <a:t>Lección 2. </a:t>
            </a:r>
            <a:endParaRPr lang="es-PE" sz="6600" b="1" dirty="0">
              <a:ln w="19050">
                <a:solidFill>
                  <a:schemeClr val="tx1"/>
                </a:solidFill>
              </a:ln>
              <a:solidFill>
                <a:srgbClr val="9D0720"/>
              </a:solidFill>
              <a:effectLst>
                <a:reflection blurRad="6350" stA="53000" endA="300" endPos="35500" dir="5400000" sy="-90000" algn="bl" rotWithShape="0"/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51150" y="3372976"/>
            <a:ext cx="8065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 ZARZA ARDIENTE</a:t>
            </a:r>
            <a:endParaRPr lang="es-PE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27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III Trimestre</a:t>
            </a:r>
            <a:endParaRPr lang="es-PE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472366" y="1167793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72288"/>
            <a:ext cx="2705039" cy="15857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FD98C1-AB1E-4951-94B0-C282A663A1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2" y="105259"/>
            <a:ext cx="1900589" cy="18459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362696" y="316831"/>
            <a:ext cx="250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  <a:endParaRPr lang="es-ES" sz="2000" b="1" dirty="0">
              <a:solidFill>
                <a:srgbClr val="F2750E"/>
              </a:solidFill>
              <a:latin typeface="Agency FB" panose="020B0503020202020204" pitchFamily="34" charset="0"/>
            </a:endParaRP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A7F919-6756-F535-2798-604948AE1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62910-49DC-5E12-AFBE-B1B05263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63D6438C-797A-136C-F0D3-F4FF1124B5B0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C857303F-3C65-A086-2CA5-15E49895B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5032A79-499C-CB53-7F64-3E8B55138152}"/>
              </a:ext>
            </a:extLst>
          </p:cNvPr>
          <p:cNvSpPr txBox="1"/>
          <p:nvPr/>
        </p:nvSpPr>
        <p:spPr>
          <a:xfrm>
            <a:off x="835680" y="3097669"/>
            <a:ext cx="8433011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Antes 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de enviar a Moisés, el Señor se identificó con el dolor de Israel, lo llama “</a:t>
            </a:r>
            <a:r>
              <a:rPr lang="es-ES" sz="31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pueblo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</a:t>
            </a:r>
            <a:r>
              <a:rPr lang="es-E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7, 10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1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revela esto sobre el sentimiento de Dios hacia su pueblo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5BF90EAD-6255-A26A-76C4-E1B2C594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A27EB56A-3A09-6887-4BA3-7AF97443CD67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377D474E-75BA-4F70-5F20-D05446AC95E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5A7AB6F-8689-8AD5-4705-7E8A99382A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2DED544-82CC-F889-19DC-81AB998EA82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34" name="3 Grupo">
            <a:extLst>
              <a:ext uri="{FF2B5EF4-FFF2-40B4-BE49-F238E27FC236}">
                <a16:creationId xmlns:a16="http://schemas.microsoft.com/office/drawing/2014/main" id="{711252F8-0F1B-EF09-7F17-9237563169B2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35" name="Picture 8" descr="C:\Users\loren\Desktop\red.png">
              <a:extLst>
                <a:ext uri="{FF2B5EF4-FFF2-40B4-BE49-F238E27FC236}">
                  <a16:creationId xmlns:a16="http://schemas.microsoft.com/office/drawing/2014/main" id="{3984094E-47A4-D358-0F68-95682516CE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loren\Desktop\formas.png">
              <a:extLst>
                <a:ext uri="{FF2B5EF4-FFF2-40B4-BE49-F238E27FC236}">
                  <a16:creationId xmlns:a16="http://schemas.microsoft.com/office/drawing/2014/main" id="{D39896B2-D3A9-518C-AFC8-869D010A68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C:\Users\loren\Desktop\red.png">
              <a:extLst>
                <a:ext uri="{FF2B5EF4-FFF2-40B4-BE49-F238E27FC236}">
                  <a16:creationId xmlns:a16="http://schemas.microsoft.com/office/drawing/2014/main" id="{7BA46953-9D3C-1FF6-99C9-A2B2BD04A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loren\Desktop\red.png">
              <a:extLst>
                <a:ext uri="{FF2B5EF4-FFF2-40B4-BE49-F238E27FC236}">
                  <a16:creationId xmlns:a16="http://schemas.microsoft.com/office/drawing/2014/main" id="{824E2471-BCAA-3FD9-3A6A-9DB33D684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C:\Users\loren\Desktop\red.png">
              <a:extLst>
                <a:ext uri="{FF2B5EF4-FFF2-40B4-BE49-F238E27FC236}">
                  <a16:creationId xmlns:a16="http://schemas.microsoft.com/office/drawing/2014/main" id="{6ADE525B-0AA8-3C4F-642A-D05CFCE84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ADE943-647C-ED35-39BF-0F672F3AB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511C0DD-6680-7194-7E39-639B3EFF4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717C3F-E91D-8A81-D6E2-0A1776319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B6EB7ABA-5B05-FD88-473E-C644D40143F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3C367170-4739-93D9-80AD-AAA8CAF6A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D36CE-FFF6-3E3A-66D1-A2FF81619F25}"/>
              </a:ext>
            </a:extLst>
          </p:cNvPr>
          <p:cNvSpPr txBox="1"/>
          <p:nvPr/>
        </p:nvSpPr>
        <p:spPr>
          <a:xfrm>
            <a:off x="835680" y="3097669"/>
            <a:ext cx="8433011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100" b="1" dirty="0">
                <a:latin typeface="Arial" panose="020B0604020202020204" pitchFamily="34" charset="0"/>
                <a:cs typeface="Arial" panose="020B0604020202020204" pitchFamily="34" charset="0"/>
              </a:rPr>
              <a:t>Moisés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 respondió al mandato divino  “</a:t>
            </a:r>
            <a:r>
              <a:rPr lang="es-PE" sz="31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 soy yo para que vaya al faraón y saque de Egipto…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3:11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1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revela esto sobre su carácter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1406B0C7-3F52-AF6B-3EE1-8CD9ACDD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4115F9F2-71DF-8698-DD0C-A108F763BE24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F6130029-DEBD-5C1C-7BDF-DF48B1F219A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7B6BFA8-E8F1-8219-B2F0-F5E60BDE2D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FA8765F-6DA6-36E2-D38E-7EF93BE6644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2" name="3 Grupo">
            <a:extLst>
              <a:ext uri="{FF2B5EF4-FFF2-40B4-BE49-F238E27FC236}">
                <a16:creationId xmlns:a16="http://schemas.microsoft.com/office/drawing/2014/main" id="{5BB6BA4A-72D4-33A6-7023-1D9CF8DE8969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7" name="Picture 8" descr="C:\Users\loren\Desktop\red.png">
              <a:extLst>
                <a:ext uri="{FF2B5EF4-FFF2-40B4-BE49-F238E27FC236}">
                  <a16:creationId xmlns:a16="http://schemas.microsoft.com/office/drawing/2014/main" id="{9901D933-B877-0CD9-1125-4648DEDF8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oren\Desktop\formas.png">
              <a:extLst>
                <a:ext uri="{FF2B5EF4-FFF2-40B4-BE49-F238E27FC236}">
                  <a16:creationId xmlns:a16="http://schemas.microsoft.com/office/drawing/2014/main" id="{A94CC4E9-3B92-4ABC-98C0-627BB04761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loren\Desktop\red.png">
              <a:extLst>
                <a:ext uri="{FF2B5EF4-FFF2-40B4-BE49-F238E27FC236}">
                  <a16:creationId xmlns:a16="http://schemas.microsoft.com/office/drawing/2014/main" id="{E3471437-E3D8-AE57-9A3B-8CD80A135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01080699-923D-B7E8-4D60-5E4C7079A8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F1A63EAA-48BB-2E8C-2588-A3254908B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74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C12EFA-EC47-4AA8-8F62-42D37CED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FC31C1-40DF-47C8-841F-68139D317B3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835680" y="3186288"/>
            <a:ext cx="836158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orden de Dios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no fue muy grato para Moisés, porque en respuesta presentó cinco excusas. 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excusas se usan hoy para no obedecer el mandato divino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4482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ESCUSAS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ADCCBC-72C0-CF76-B2D1-19CBDECB53E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A147C683-DA8C-1149-04E1-1BCFB5FB159E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4" name="Picture 8" descr="C:\Users\loren\Desktop\red.png">
              <a:extLst>
                <a:ext uri="{FF2B5EF4-FFF2-40B4-BE49-F238E27FC236}">
                  <a16:creationId xmlns:a16="http://schemas.microsoft.com/office/drawing/2014/main" id="{17DE33B6-4D47-0303-1796-3A1E0C2C0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loren\Desktop\formas.png">
              <a:extLst>
                <a:ext uri="{FF2B5EF4-FFF2-40B4-BE49-F238E27FC236}">
                  <a16:creationId xmlns:a16="http://schemas.microsoft.com/office/drawing/2014/main" id="{D22B04FE-B0C7-EBFF-72F2-63B7224CA6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C14368E4-E1AA-B8CA-278E-A711E37FB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8DCC384A-C72F-3A58-B1A0-24475F28CA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2D72F163-6BB7-80E4-DA17-688BEE848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D19E5A-C7FA-4C17-79FA-D068E7255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6D81E6-D49F-6E3B-FEEE-19178756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FAFC83-6EB7-A025-99F7-F88828DA9207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AF318A-33C8-D77C-EC01-0D948F3D6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28FBDE-6138-0956-7013-C73CDDBC759D}"/>
              </a:ext>
            </a:extLst>
          </p:cNvPr>
          <p:cNvSpPr txBox="1"/>
          <p:nvPr/>
        </p:nvSpPr>
        <p:spPr>
          <a:xfrm>
            <a:off x="835680" y="3186288"/>
            <a:ext cx="836158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Las excusas de Moisés.</a:t>
            </a:r>
          </a:p>
          <a:p>
            <a:pPr marL="963613" lvl="0" indent="-514350">
              <a:spcBef>
                <a:spcPts val="400"/>
              </a:spcBef>
              <a:buAutoNum type="arabicPeriod"/>
            </a:pPr>
            <a:r>
              <a:rPr lang="es-ES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excusa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¿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 soy yo…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 11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963613" lvl="0" indent="-514350">
              <a:spcBef>
                <a:spcPts val="400"/>
              </a:spcBef>
              <a:buAutoNum type="arabicPeriod"/>
            </a:pPr>
            <a:r>
              <a:rPr lang="es-ES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excusa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Si me preguntan ¿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es tu nombre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13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7C1BF318-6BF6-ABC5-C7E8-00DE345D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agrama de flujo: proceso alternativo 12">
            <a:extLst>
              <a:ext uri="{FF2B5EF4-FFF2-40B4-BE49-F238E27FC236}">
                <a16:creationId xmlns:a16="http://schemas.microsoft.com/office/drawing/2014/main" id="{0A5E0019-9559-9F94-E7FB-1F094431257A}"/>
              </a:ext>
            </a:extLst>
          </p:cNvPr>
          <p:cNvSpPr/>
          <p:nvPr/>
        </p:nvSpPr>
        <p:spPr>
          <a:xfrm>
            <a:off x="1453832" y="2420782"/>
            <a:ext cx="44482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ESCUSAS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Diagrama de flujo: proceso alternativo 12">
            <a:extLst>
              <a:ext uri="{FF2B5EF4-FFF2-40B4-BE49-F238E27FC236}">
                <a16:creationId xmlns:a16="http://schemas.microsoft.com/office/drawing/2014/main" id="{C89F26C7-36A1-F38A-F7FA-4F0C6A3E27C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C7BEEB-BD65-B252-F291-655D430403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7FD0B2-FE92-2DA8-EB16-5CC2366C9F81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13" name="3 Grupo">
            <a:extLst>
              <a:ext uri="{FF2B5EF4-FFF2-40B4-BE49-F238E27FC236}">
                <a16:creationId xmlns:a16="http://schemas.microsoft.com/office/drawing/2014/main" id="{468A79F6-2A42-6BD3-B674-E596235C2F56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4" name="Picture 8" descr="C:\Users\loren\Desktop\red.png">
              <a:extLst>
                <a:ext uri="{FF2B5EF4-FFF2-40B4-BE49-F238E27FC236}">
                  <a16:creationId xmlns:a16="http://schemas.microsoft.com/office/drawing/2014/main" id="{7EBB2673-3FFD-7691-D673-313A269A5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loren\Desktop\formas.png">
              <a:extLst>
                <a:ext uri="{FF2B5EF4-FFF2-40B4-BE49-F238E27FC236}">
                  <a16:creationId xmlns:a16="http://schemas.microsoft.com/office/drawing/2014/main" id="{513916EA-69C6-B393-61EB-B0FE91715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loren\Desktop\red.png">
              <a:extLst>
                <a:ext uri="{FF2B5EF4-FFF2-40B4-BE49-F238E27FC236}">
                  <a16:creationId xmlns:a16="http://schemas.microsoft.com/office/drawing/2014/main" id="{C61BB941-00CE-7B16-1E06-BF3AC576C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loren\Desktop\red.png">
              <a:extLst>
                <a:ext uri="{FF2B5EF4-FFF2-40B4-BE49-F238E27FC236}">
                  <a16:creationId xmlns:a16="http://schemas.microsoft.com/office/drawing/2014/main" id="{9EA57696-08C1-A7E0-2E14-E8670E2CED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loren\Desktop\red.png">
              <a:extLst>
                <a:ext uri="{FF2B5EF4-FFF2-40B4-BE49-F238E27FC236}">
                  <a16:creationId xmlns:a16="http://schemas.microsoft.com/office/drawing/2014/main" id="{3D6824D3-F436-5C60-C5A3-5DDA52128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8011C6-B1C7-D082-E35F-6254B2216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6EE5FA-9E04-6236-2DA0-A584FF53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F10536-F1F0-C2B8-75D1-7186C9E6BA0A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99E2DC-C538-957E-6492-7C0A3FCFE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F12578-2896-29E6-A401-DE38C5FD2574}"/>
              </a:ext>
            </a:extLst>
          </p:cNvPr>
          <p:cNvSpPr txBox="1"/>
          <p:nvPr/>
        </p:nvSpPr>
        <p:spPr>
          <a:xfrm>
            <a:off x="835680" y="3186288"/>
            <a:ext cx="8361586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Las excusas de Moisés.</a:t>
            </a:r>
          </a:p>
          <a:p>
            <a:pPr marL="989013" lvl="0" indent="-539750">
              <a:spcBef>
                <a:spcPts val="400"/>
              </a:spcBef>
            </a:pPr>
            <a:r>
              <a:rPr lang="es-ES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Tercera excusa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 creerán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4: 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989013" lvl="0" indent="-539750">
              <a:spcBef>
                <a:spcPts val="400"/>
              </a:spcBef>
            </a:pPr>
            <a:r>
              <a:rPr lang="es-ES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Cuarta excusa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soy elocuente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10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Señor mío, por favor envía a otro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9C0E4C84-9D26-A618-6435-AC553969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agrama de flujo: proceso alternativo 12">
            <a:extLst>
              <a:ext uri="{FF2B5EF4-FFF2-40B4-BE49-F238E27FC236}">
                <a16:creationId xmlns:a16="http://schemas.microsoft.com/office/drawing/2014/main" id="{C5CF6867-0473-1B4F-894D-3A36DB86A927}"/>
              </a:ext>
            </a:extLst>
          </p:cNvPr>
          <p:cNvSpPr/>
          <p:nvPr/>
        </p:nvSpPr>
        <p:spPr>
          <a:xfrm>
            <a:off x="1453832" y="2420782"/>
            <a:ext cx="44482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ESCUSAS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Diagrama de flujo: proceso alternativo 12">
            <a:extLst>
              <a:ext uri="{FF2B5EF4-FFF2-40B4-BE49-F238E27FC236}">
                <a16:creationId xmlns:a16="http://schemas.microsoft.com/office/drawing/2014/main" id="{D7BB1598-2D86-801F-209E-EBB6D898389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D189E0-0125-EB4A-C7FC-0F40D2BEFC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838DCD-E8FC-654F-9931-D1FE44E00325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13" name="3 Grupo">
            <a:extLst>
              <a:ext uri="{FF2B5EF4-FFF2-40B4-BE49-F238E27FC236}">
                <a16:creationId xmlns:a16="http://schemas.microsoft.com/office/drawing/2014/main" id="{F93D9676-937B-4DB6-9ED8-3029F86D20BC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4" name="Picture 8" descr="C:\Users\loren\Desktop\red.png">
              <a:extLst>
                <a:ext uri="{FF2B5EF4-FFF2-40B4-BE49-F238E27FC236}">
                  <a16:creationId xmlns:a16="http://schemas.microsoft.com/office/drawing/2014/main" id="{8AE9FFCD-3402-5420-EF21-F8CE77FC7D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loren\Desktop\formas.png">
              <a:extLst>
                <a:ext uri="{FF2B5EF4-FFF2-40B4-BE49-F238E27FC236}">
                  <a16:creationId xmlns:a16="http://schemas.microsoft.com/office/drawing/2014/main" id="{D0F37ED1-F3EE-FC1F-7A63-6ED3FC777D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loren\Desktop\red.png">
              <a:extLst>
                <a:ext uri="{FF2B5EF4-FFF2-40B4-BE49-F238E27FC236}">
                  <a16:creationId xmlns:a16="http://schemas.microsoft.com/office/drawing/2014/main" id="{60BC160D-ED92-D534-9551-B7B89CC2A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loren\Desktop\red.png">
              <a:extLst>
                <a:ext uri="{FF2B5EF4-FFF2-40B4-BE49-F238E27FC236}">
                  <a16:creationId xmlns:a16="http://schemas.microsoft.com/office/drawing/2014/main" id="{4713A2B5-53AB-38D5-50E8-02F0B8D191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loren\Desktop\red.png">
              <a:extLst>
                <a:ext uri="{FF2B5EF4-FFF2-40B4-BE49-F238E27FC236}">
                  <a16:creationId xmlns:a16="http://schemas.microsoft.com/office/drawing/2014/main" id="{7322F2C0-11EC-A981-B26B-1D540D75F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589DB53-58EF-FBB3-25A8-27F6F072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C5F09F2-E8B3-A80B-8179-5D278BD03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DD835FF-7C68-0565-1380-6DD8ADD49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FE88ACA-D3E9-AC83-42EE-99C019086EC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1178425-6F09-E5D1-3D2D-D9154E089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817CD0C-25B6-0228-BEE4-DC15D63CE347}"/>
              </a:ext>
            </a:extLst>
          </p:cNvPr>
          <p:cNvSpPr txBox="1"/>
          <p:nvPr/>
        </p:nvSpPr>
        <p:spPr>
          <a:xfrm>
            <a:off x="835680" y="3186288"/>
            <a:ext cx="8361586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Cada excusa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refleja el miedo y la inseguridad humana, 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para cada excusa, Dios respondió con paciencia.</a:t>
            </a: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En el camino hacia Egipto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el ángel del Señor interrumpe el viaje de Moisés (</a:t>
            </a:r>
            <a:r>
              <a:rPr lang="es-E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24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2900" u="sng" dirty="0">
                <a:latin typeface="Arial" panose="020B0604020202020204" pitchFamily="34" charset="0"/>
                <a:cs typeface="Arial" panose="020B0604020202020204" pitchFamily="34" charset="0"/>
              </a:rPr>
              <a:t>este encuentro fue  un recordatorio de que Dios toma en serio el pacto y la obediencia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 de texto 2">
            <a:extLst>
              <a:ext uri="{FF2B5EF4-FFF2-40B4-BE49-F238E27FC236}">
                <a16:creationId xmlns:a16="http://schemas.microsoft.com/office/drawing/2014/main" id="{AA2C10CD-B243-AE14-DFA7-5377811F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iagrama de flujo: proceso alternativo 12">
            <a:extLst>
              <a:ext uri="{FF2B5EF4-FFF2-40B4-BE49-F238E27FC236}">
                <a16:creationId xmlns:a16="http://schemas.microsoft.com/office/drawing/2014/main" id="{DE79AE65-F04A-306F-29B2-B94DF44DF2D2}"/>
              </a:ext>
            </a:extLst>
          </p:cNvPr>
          <p:cNvSpPr/>
          <p:nvPr/>
        </p:nvSpPr>
        <p:spPr>
          <a:xfrm>
            <a:off x="1453832" y="2420782"/>
            <a:ext cx="44482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ESCUSAS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Diagrama de flujo: proceso alternativo 12">
            <a:extLst>
              <a:ext uri="{FF2B5EF4-FFF2-40B4-BE49-F238E27FC236}">
                <a16:creationId xmlns:a16="http://schemas.microsoft.com/office/drawing/2014/main" id="{109EA2F2-4ACC-7350-ED35-40F39ACF2D7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044E202-7F81-5FDD-A8D7-8571E014D9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74EE004-B1C2-266B-E6FF-CD2848BFDB71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28" name="3 Grupo">
            <a:extLst>
              <a:ext uri="{FF2B5EF4-FFF2-40B4-BE49-F238E27FC236}">
                <a16:creationId xmlns:a16="http://schemas.microsoft.com/office/drawing/2014/main" id="{25904C1E-5278-3A1F-1BB2-FBB0E98048EB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29" name="Picture 8" descr="C:\Users\loren\Desktop\red.png">
              <a:extLst>
                <a:ext uri="{FF2B5EF4-FFF2-40B4-BE49-F238E27FC236}">
                  <a16:creationId xmlns:a16="http://schemas.microsoft.com/office/drawing/2014/main" id="{F1D48693-DBEA-5E74-22FD-74204585D2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loren\Desktop\formas.png">
              <a:extLst>
                <a:ext uri="{FF2B5EF4-FFF2-40B4-BE49-F238E27FC236}">
                  <a16:creationId xmlns:a16="http://schemas.microsoft.com/office/drawing/2014/main" id="{7AE98A97-D64B-8BC0-B6A6-EE762B05A3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>
              <a:extLst>
                <a:ext uri="{FF2B5EF4-FFF2-40B4-BE49-F238E27FC236}">
                  <a16:creationId xmlns:a16="http://schemas.microsoft.com/office/drawing/2014/main" id="{D8BEA6BE-A842-03EF-E816-47C99C89E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loren\Desktop\red.png">
              <a:extLst>
                <a:ext uri="{FF2B5EF4-FFF2-40B4-BE49-F238E27FC236}">
                  <a16:creationId xmlns:a16="http://schemas.microsoft.com/office/drawing/2014/main" id="{A1A5421D-5715-8CAA-8AA7-B4FE9C5A3F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>
              <a:extLst>
                <a:ext uri="{FF2B5EF4-FFF2-40B4-BE49-F238E27FC236}">
                  <a16:creationId xmlns:a16="http://schemas.microsoft.com/office/drawing/2014/main" id="{45669DCC-09A7-7C59-0EB1-FC19CC832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92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7C8C-8B3D-40C2-9E6B-CAEEEF91F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6" y="1648887"/>
            <a:ext cx="6247692" cy="52315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8E40DDF-4D8F-494B-9357-BBADF8597765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E3603F-14EF-649D-1561-D194DE53659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E5DC-B872-85F8-D9D7-E7ED80BAF10A}"/>
              </a:ext>
            </a:extLst>
          </p:cNvPr>
          <p:cNvSpPr txBox="1"/>
          <p:nvPr/>
        </p:nvSpPr>
        <p:spPr>
          <a:xfrm>
            <a:off x="923924" y="2880037"/>
            <a:ext cx="8140287" cy="297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9"/>
              </a:buBlip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lecciones podemos aprender sobre el carácter de Moisés en Egipto y en el desierto?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9"/>
              </a:buBlip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desierto de Moisés, ¿fue parte de la repuesta de Dios al clamor de su pueblo?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9"/>
              </a:buBlip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responderías hoy si Dios necesitara de ti para una misión?</a:t>
            </a: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DB126-92B8-4EBD-9ECB-D947F66C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A94B4F-DA80-47F3-93D9-95566B746B94}"/>
              </a:ext>
            </a:extLst>
          </p:cNvPr>
          <p:cNvSpPr txBox="1"/>
          <p:nvPr/>
        </p:nvSpPr>
        <p:spPr>
          <a:xfrm>
            <a:off x="8905875" y="6337628"/>
            <a:ext cx="253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20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8274228" y="2798728"/>
            <a:ext cx="3242256" cy="25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923925" y="2880037"/>
            <a:ext cx="7589760" cy="297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que Dios esta obrando para nuestro favor.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D4F3E8-EAA4-3308-B27F-1480A45BC0E5}"/>
              </a:ext>
            </a:extLst>
          </p:cNvPr>
          <p:cNvSpPr txBox="1"/>
          <p:nvPr/>
        </p:nvSpPr>
        <p:spPr>
          <a:xfrm>
            <a:off x="2253836" y="316831"/>
            <a:ext cx="230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6" y="3353229"/>
            <a:ext cx="85794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Dijo luego Jehová: Bien he visto la aflicción de mi pueblo que está en Egipto, y he oído su clamor a causa de sus exactores; pues he conocido sus angustias, y he descendido para librarlos de mano de los egipcios, y sacarlos de aquella tierra a una tierra buena y ancha, a tierra que fluye leche y miel, a los lugares del cananeo, del heteo, del amorreo, del ferezeo, del </a:t>
            </a:r>
            <a:r>
              <a:rPr lang="es-E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heveo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del jebuseo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(</a:t>
            </a:r>
            <a:r>
              <a:rPr lang="es-ES" sz="26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Éxo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2: 23 - 25).</a:t>
            </a:r>
            <a:endParaRPr lang="es-PE" sz="26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1E5A64-304B-4C44-8DFB-7E019CB1BED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8172" y="1114525"/>
            <a:ext cx="2093770" cy="3719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6CA3D25-9F97-48EC-BEB3-E3109A5F37D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83211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Moisés llevaba 40 años en el desierto, pastoreando ovejas. Pero un día, algo inusual ocurrió: vio una zarza ardía sin consumirse. No fue el fuego lo que cambió su vida, sino su decisión de acercarse y mirar. Fue entonces cuando Dios le habló. A veces, lo extraordinario de Dios se esconde detrás de lo que parece común. Pero solo los que se detienen y prestan atención escuchan su voz.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veremos que los cuarenta años de Moisés en desierto fueron la antesala para la obra extraordinaria de Dios. Así mismo, veremos que Dios no pasa por alto la responsabilidad humana</a:t>
            </a:r>
            <a:r>
              <a:rPr lang="es-P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028466" y="1114525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B5ABCC-40CE-342A-815C-369F7F65B59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8EDAE1-941C-4A68-BD26-6B6B36DD967F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97539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10" y="4035545"/>
            <a:ext cx="49848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PARA MOISES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97539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EXCUSAS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BDFDAE-89E3-55E6-57B4-85950E2839C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01427" y="3206589"/>
            <a:ext cx="8289309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la vida de Moisés parecía perderse en silencio del desierto, y todo quedaba sepultado por el olvido, Dios se manifestó desde una zarza ardiente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Cuántos años había pasado Moisés en el desierto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23, 30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505502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165EBA-A117-2550-898D-EB826EBDAAC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85DD4810-61D2-E377-108C-416CAEBF82CF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7" name="Picture 8" descr="C:\Users\loren\Desktop\red.png">
              <a:extLst>
                <a:ext uri="{FF2B5EF4-FFF2-40B4-BE49-F238E27FC236}">
                  <a16:creationId xmlns:a16="http://schemas.microsoft.com/office/drawing/2014/main" id="{5C25DD71-5680-7569-4CDC-74DD3D8686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oren\Desktop\formas.png">
              <a:extLst>
                <a:ext uri="{FF2B5EF4-FFF2-40B4-BE49-F238E27FC236}">
                  <a16:creationId xmlns:a16="http://schemas.microsoft.com/office/drawing/2014/main" id="{E24EA1DE-1D1A-895A-039D-C666B1E243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loren\Desktop\red.png">
              <a:extLst>
                <a:ext uri="{FF2B5EF4-FFF2-40B4-BE49-F238E27FC236}">
                  <a16:creationId xmlns:a16="http://schemas.microsoft.com/office/drawing/2014/main" id="{652CB8FD-E79D-DA27-69C0-2A0B70564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C29898A2-F432-25CC-9771-9B7D995A6F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5C2415D7-585E-DC80-AB9B-98C4D8D7E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FD258B8-4AB1-6CA4-8B1C-E9C16583D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7A6CEF-E92B-3B82-3F50-B98EA4674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2448A6B3-5CC4-B7B9-F192-700AA5655B47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4B1FA97F-433F-5817-5EA9-4DCEF9F57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24F32F-FDFB-AD10-1AB7-0F4B489B5EF1}"/>
              </a:ext>
            </a:extLst>
          </p:cNvPr>
          <p:cNvSpPr txBox="1"/>
          <p:nvPr/>
        </p:nvSpPr>
        <p:spPr>
          <a:xfrm>
            <a:off x="801427" y="3206589"/>
            <a:ext cx="8705287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900" b="1" dirty="0">
                <a:latin typeface="Arial" panose="020B0604020202020204" pitchFamily="34" charset="0"/>
                <a:cs typeface="Arial" panose="020B0604020202020204" pitchFamily="34" charset="0"/>
              </a:rPr>
              <a:t>Moisés</a:t>
            </a:r>
            <a:r>
              <a:rPr lang="es-PE" sz="2900" dirty="0">
                <a:latin typeface="Arial" panose="020B0604020202020204" pitchFamily="34" charset="0"/>
                <a:cs typeface="Arial" panose="020B0604020202020204" pitchFamily="34" charset="0"/>
              </a:rPr>
              <a:t> no fue llamado cuando era joven, fuerte y lleno de ambiciones. </a:t>
            </a:r>
            <a:r>
              <a:rPr lang="es-PE" sz="2900" b="1" dirty="0">
                <a:latin typeface="Arial" panose="020B0604020202020204" pitchFamily="34" charset="0"/>
                <a:cs typeface="Arial" panose="020B0604020202020204" pitchFamily="34" charset="0"/>
              </a:rPr>
              <a:t>Sino</a:t>
            </a:r>
            <a:r>
              <a:rPr lang="es-PE" sz="2900" dirty="0">
                <a:latin typeface="Arial" panose="020B0604020202020204" pitchFamily="34" charset="0"/>
                <a:cs typeface="Arial" panose="020B0604020202020204" pitchFamily="34" charset="0"/>
              </a:rPr>
              <a:t> cuando ya tenía 80 años, y su carácter había sido moldeado.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PE" sz="29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9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esto sobre la paciencia y el tiempo correcto</a:t>
            </a:r>
            <a:r>
              <a:rPr lang="es-PE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1FD32E3A-129D-9108-AC0E-F9D6F66D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419066F-DAB0-F1EE-8452-A65DC09A0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5099DC0D-1AE1-8607-1E2A-D208B5912F99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07CBB926-B7C9-D336-F3B8-77E5EA88940C}"/>
              </a:ext>
            </a:extLst>
          </p:cNvPr>
          <p:cNvSpPr/>
          <p:nvPr/>
        </p:nvSpPr>
        <p:spPr>
          <a:xfrm>
            <a:off x="1453840" y="2425753"/>
            <a:ext cx="505502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0793F33-63F9-29D2-30F4-F59C146F7A47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34" name="3 Grupo">
            <a:extLst>
              <a:ext uri="{FF2B5EF4-FFF2-40B4-BE49-F238E27FC236}">
                <a16:creationId xmlns:a16="http://schemas.microsoft.com/office/drawing/2014/main" id="{F4E57E8D-299A-88AA-C9D8-527F2FD279E9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35" name="Picture 8" descr="C:\Users\loren\Desktop\red.png">
              <a:extLst>
                <a:ext uri="{FF2B5EF4-FFF2-40B4-BE49-F238E27FC236}">
                  <a16:creationId xmlns:a16="http://schemas.microsoft.com/office/drawing/2014/main" id="{824ECCE3-0899-21F4-8FF6-24C5712BB1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loren\Desktop\formas.png">
              <a:extLst>
                <a:ext uri="{FF2B5EF4-FFF2-40B4-BE49-F238E27FC236}">
                  <a16:creationId xmlns:a16="http://schemas.microsoft.com/office/drawing/2014/main" id="{BB16F726-5E08-0526-85D7-853A873670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C:\Users\loren\Desktop\red.png">
              <a:extLst>
                <a:ext uri="{FF2B5EF4-FFF2-40B4-BE49-F238E27FC236}">
                  <a16:creationId xmlns:a16="http://schemas.microsoft.com/office/drawing/2014/main" id="{C16276C6-E0AE-5C1E-A407-5DE459532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loren\Desktop\red.png">
              <a:extLst>
                <a:ext uri="{FF2B5EF4-FFF2-40B4-BE49-F238E27FC236}">
                  <a16:creationId xmlns:a16="http://schemas.microsoft.com/office/drawing/2014/main" id="{35B01E7F-6A96-E84D-E66D-4639D289BB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C:\Users\loren\Desktop\red.png">
              <a:extLst>
                <a:ext uri="{FF2B5EF4-FFF2-40B4-BE49-F238E27FC236}">
                  <a16:creationId xmlns:a16="http://schemas.microsoft.com/office/drawing/2014/main" id="{C40C6CCB-EB14-6E17-660F-6588E449E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7E0B2D-DEEE-E13C-F7C1-0346EB28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AB36454-4D99-6939-96BE-200DD6B31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131A65-CE6C-266B-E150-F23E81B6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2540B3F6-17F1-7586-34A2-9179B351895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170A1263-8088-A0DF-8D7A-0F30ACB68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76FD1E2-0187-107B-54E1-B4FAB34736DD}"/>
              </a:ext>
            </a:extLst>
          </p:cNvPr>
          <p:cNvSpPr txBox="1"/>
          <p:nvPr/>
        </p:nvSpPr>
        <p:spPr>
          <a:xfrm>
            <a:off x="801427" y="3206589"/>
            <a:ext cx="8686105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Moisés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al ver que la zarza no se consumía supo que estaba ante un milagro, 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al acercarse, Dios “</a:t>
            </a:r>
            <a:r>
              <a:rPr lang="es-ES" sz="29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llamó de en medio de la zarza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>
              <a:spcBef>
                <a:spcPts val="400"/>
              </a:spcBef>
            </a:pP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9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revelan los </a:t>
            </a:r>
            <a:r>
              <a:rPr lang="es-ES" sz="2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versículos  5 y 6</a:t>
            </a:r>
            <a:r>
              <a:rPr lang="es-ES" sz="29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porque es clave comprenderlo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1B720CA6-B5DD-AFD6-C481-944FF412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C49D674-CB83-AAA2-9A8E-C4EBB66CD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155C1195-D69E-7472-4E4C-AABAE009E812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473B9E41-9AE3-D589-845B-8C2F8F3D4D3B}"/>
              </a:ext>
            </a:extLst>
          </p:cNvPr>
          <p:cNvSpPr/>
          <p:nvPr/>
        </p:nvSpPr>
        <p:spPr>
          <a:xfrm>
            <a:off x="1453840" y="2425753"/>
            <a:ext cx="505502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E8C2E6D-3B9C-472E-D934-C1B991C638E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2" name="3 Grupo">
            <a:extLst>
              <a:ext uri="{FF2B5EF4-FFF2-40B4-BE49-F238E27FC236}">
                <a16:creationId xmlns:a16="http://schemas.microsoft.com/office/drawing/2014/main" id="{D76257B5-9393-98B9-AA6C-58B20CBCFE3E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7" name="Picture 8" descr="C:\Users\loren\Desktop\red.png">
              <a:extLst>
                <a:ext uri="{FF2B5EF4-FFF2-40B4-BE49-F238E27FC236}">
                  <a16:creationId xmlns:a16="http://schemas.microsoft.com/office/drawing/2014/main" id="{E8362B01-C1EC-E409-A729-AD2FEFB666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oren\Desktop\formas.png">
              <a:extLst>
                <a:ext uri="{FF2B5EF4-FFF2-40B4-BE49-F238E27FC236}">
                  <a16:creationId xmlns:a16="http://schemas.microsoft.com/office/drawing/2014/main" id="{031CA279-FF86-EAD4-08DC-603FD4EF0B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loren\Desktop\red.png">
              <a:extLst>
                <a:ext uri="{FF2B5EF4-FFF2-40B4-BE49-F238E27FC236}">
                  <a16:creationId xmlns:a16="http://schemas.microsoft.com/office/drawing/2014/main" id="{59C9A92A-CCD3-FE29-63A4-547535A1D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CD76ED31-9394-58A1-0BDD-D0B289A2C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8C4CDAF5-B752-2B11-3D77-D3CFFC776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2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35680" y="3097669"/>
            <a:ext cx="8433011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El clamor de Israel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descrito dramáticamente “</a:t>
            </a:r>
            <a:r>
              <a:rPr lang="es-E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hijos de Israel gemían a causa de la servidumbre, clamaron y subió de Dios el clamor de ellos…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23, 24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revela el gemido del pueblo sobre su fe y necesidad de Dios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2C299D-9A33-3834-0650-EB5B19770C4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7A9A6EA2-F0C1-C3D5-B27C-9BD0605D6007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14" name="Picture 8" descr="C:\Users\loren\Desktop\red.png">
              <a:extLst>
                <a:ext uri="{FF2B5EF4-FFF2-40B4-BE49-F238E27FC236}">
                  <a16:creationId xmlns:a16="http://schemas.microsoft.com/office/drawing/2014/main" id="{5DACA45E-CFDC-4C7B-0DC1-12C5C7750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loren\Desktop\formas.png">
              <a:extLst>
                <a:ext uri="{FF2B5EF4-FFF2-40B4-BE49-F238E27FC236}">
                  <a16:creationId xmlns:a16="http://schemas.microsoft.com/office/drawing/2014/main" id="{184C737F-87E6-E6C1-5B8C-DBDE69865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E2D15428-3D9A-892D-C72C-F47E35C01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ECB8E78C-3B89-089F-22E2-06632029F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5C931251-3681-6AF0-C175-ECF80AE56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6737DCA-C699-FD7D-D7E5-6237B2533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90B539-616E-E537-16FA-944F6FFD0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E4F1B8FD-5222-66EF-2192-B412FE9ADA04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1EB94A5D-B302-D48C-7680-A1D4E25CE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946C113-0C7C-2865-0D3B-61CAB05EE66E}"/>
              </a:ext>
            </a:extLst>
          </p:cNvPr>
          <p:cNvSpPr txBox="1"/>
          <p:nvPr/>
        </p:nvSpPr>
        <p:spPr>
          <a:xfrm>
            <a:off x="835680" y="3097669"/>
            <a:ext cx="8433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envía a Moisés como respuesta al clamor de Israel y el cumplimiento de su pacto con Abraham, Isaac y Jacob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 25;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3402E043-2C3B-251B-83DB-644CAF79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28481BFA-D3F8-D2C2-C30E-54A8A28A07DA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D1158FCB-3003-4076-5845-90724134612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0C9D53C-2586-5758-27C1-843B6DB17E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7BE5C1C-09EB-D0F6-BEA3-2057E74246DE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  <p:grpSp>
        <p:nvGrpSpPr>
          <p:cNvPr id="19" name="3 Grupo">
            <a:extLst>
              <a:ext uri="{FF2B5EF4-FFF2-40B4-BE49-F238E27FC236}">
                <a16:creationId xmlns:a16="http://schemas.microsoft.com/office/drawing/2014/main" id="{411348D9-FE55-2D74-E6AD-C0CD0E7F597B}"/>
              </a:ext>
            </a:extLst>
          </p:cNvPr>
          <p:cNvGrpSpPr/>
          <p:nvPr/>
        </p:nvGrpSpPr>
        <p:grpSpPr>
          <a:xfrm rot="20410179">
            <a:off x="8673479" y="4347966"/>
            <a:ext cx="2925862" cy="2423234"/>
            <a:chOff x="10330029" y="3685530"/>
            <a:chExt cx="11325222" cy="8014054"/>
          </a:xfrm>
        </p:grpSpPr>
        <p:pic>
          <p:nvPicPr>
            <p:cNvPr id="20" name="Picture 8" descr="C:\Users\loren\Desktop\red.png">
              <a:extLst>
                <a:ext uri="{FF2B5EF4-FFF2-40B4-BE49-F238E27FC236}">
                  <a16:creationId xmlns:a16="http://schemas.microsoft.com/office/drawing/2014/main" id="{4B2DC32C-E55C-E930-5D75-9773C84266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loren\Desktop\formas.png">
              <a:extLst>
                <a:ext uri="{FF2B5EF4-FFF2-40B4-BE49-F238E27FC236}">
                  <a16:creationId xmlns:a16="http://schemas.microsoft.com/office/drawing/2014/main" id="{A69BB1D7-EBCE-1787-02CD-D9C357D5D6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C:\Users\loren\Desktop\red.png">
              <a:extLst>
                <a:ext uri="{FF2B5EF4-FFF2-40B4-BE49-F238E27FC236}">
                  <a16:creationId xmlns:a16="http://schemas.microsoft.com/office/drawing/2014/main" id="{F4201836-8E24-59B4-179A-50B9A9A07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loren\Desktop\red.png">
              <a:extLst>
                <a:ext uri="{FF2B5EF4-FFF2-40B4-BE49-F238E27FC236}">
                  <a16:creationId xmlns:a16="http://schemas.microsoft.com/office/drawing/2014/main" id="{00A0F794-27F4-3D1A-D541-BD9AA2007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C:\Users\loren\Desktop\red.png">
              <a:extLst>
                <a:ext uri="{FF2B5EF4-FFF2-40B4-BE49-F238E27FC236}">
                  <a16:creationId xmlns:a16="http://schemas.microsoft.com/office/drawing/2014/main" id="{0B31F0DC-3A42-AE92-54F0-B9FA40096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6064</TotalTime>
  <Words>1169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998</cp:revision>
  <dcterms:created xsi:type="dcterms:W3CDTF">2021-04-22T22:59:41Z</dcterms:created>
  <dcterms:modified xsi:type="dcterms:W3CDTF">2025-07-11T20:10:51Z</dcterms:modified>
</cp:coreProperties>
</file>